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4.jpg" ContentType="image/png"/>
  <Override PartName="/ppt/notesSlides/notesSlide10.xml" ContentType="application/vnd.openxmlformats-officedocument.presentationml.notesSlide+xml"/>
  <Override PartName="/ppt/media/image25.jpg" ContentType="image/png"/>
  <Override PartName="/ppt/media/image28.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1.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34.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40.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46.jpg" ContentType="image/png"/>
  <Override PartName="/ppt/notesSlides/notesSlide21.xml" ContentType="application/vnd.openxmlformats-officedocument.presentationml.notesSlide+xml"/>
  <Override PartName="/ppt/media/image49.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61"/>
  </p:notesMasterIdLst>
  <p:handoutMasterIdLst>
    <p:handoutMasterId r:id="rId62"/>
  </p:handoutMasterIdLst>
  <p:sldIdLst>
    <p:sldId id="256" r:id="rId5"/>
    <p:sldId id="266" r:id="rId6"/>
    <p:sldId id="271" r:id="rId7"/>
    <p:sldId id="299" r:id="rId8"/>
    <p:sldId id="307" r:id="rId9"/>
    <p:sldId id="308" r:id="rId10"/>
    <p:sldId id="322" r:id="rId11"/>
    <p:sldId id="309" r:id="rId12"/>
    <p:sldId id="310" r:id="rId13"/>
    <p:sldId id="311" r:id="rId14"/>
    <p:sldId id="312" r:id="rId15"/>
    <p:sldId id="314" r:id="rId16"/>
    <p:sldId id="315" r:id="rId17"/>
    <p:sldId id="316" r:id="rId18"/>
    <p:sldId id="317" r:id="rId19"/>
    <p:sldId id="318" r:id="rId20"/>
    <p:sldId id="319" r:id="rId21"/>
    <p:sldId id="320" r:id="rId22"/>
    <p:sldId id="321" r:id="rId23"/>
    <p:sldId id="302" r:id="rId24"/>
    <p:sldId id="326" r:id="rId25"/>
    <p:sldId id="327" r:id="rId26"/>
    <p:sldId id="328" r:id="rId27"/>
    <p:sldId id="325" r:id="rId28"/>
    <p:sldId id="330" r:id="rId29"/>
    <p:sldId id="329" r:id="rId30"/>
    <p:sldId id="331"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63" r:id="rId46"/>
    <p:sldId id="347" r:id="rId47"/>
    <p:sldId id="348" r:id="rId48"/>
    <p:sldId id="349" r:id="rId49"/>
    <p:sldId id="350" r:id="rId50"/>
    <p:sldId id="351" r:id="rId51"/>
    <p:sldId id="352" r:id="rId52"/>
    <p:sldId id="353" r:id="rId53"/>
    <p:sldId id="354" r:id="rId54"/>
    <p:sldId id="355" r:id="rId55"/>
    <p:sldId id="356" r:id="rId56"/>
    <p:sldId id="359" r:id="rId57"/>
    <p:sldId id="357" r:id="rId58"/>
    <p:sldId id="358" r:id="rId59"/>
    <p:sldId id="362" r:id="rId60"/>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B"/>
    <a:srgbClr val="59546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63ADE1-4411-4100-8ED6-AC4449D351A3}" v="1204" dt="2024-04-08T01:28:20.710"/>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598" autoAdjust="0"/>
  </p:normalViewPr>
  <p:slideViewPr>
    <p:cSldViewPr snapToGrid="0">
      <p:cViewPr varScale="1">
        <p:scale>
          <a:sx n="130" d="100"/>
          <a:sy n="130" d="100"/>
        </p:scale>
        <p:origin x="138" y="576"/>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Espaço Reservado para Data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67A1AC4-3AE8-4F87-AAED-904EC6054702}" type="datetimeFigureOut">
              <a:rPr lang="en-US" smtClean="0"/>
              <a:t>4/7/2024</a:t>
            </a:fld>
            <a:endParaRPr lang="en-US" dirty="0"/>
          </a:p>
        </p:txBody>
      </p:sp>
      <p:sp>
        <p:nvSpPr>
          <p:cNvPr id="4" name="Espaço Reservado para Rodapé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Espaço Reservado para o Número do Slide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AF8A362-CAFC-4987-9A50-47570528395E}" type="slidenum">
              <a:rPr lang="en-US" smtClean="0"/>
              <a:t>‹nº›</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5556653-6123-4FE4-861F-5F9583BF59B0}" type="datetimeFigureOut">
              <a:rPr lang="en-US" smtClean="0"/>
              <a:t>4/7/2024</a:t>
            </a:fld>
            <a:endParaRPr lang="en-US"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4EEB602-95FC-483A-B12D-216A7AD7EA24}" type="slidenum">
              <a:rPr lang="en-US" smtClean="0"/>
              <a:t>‹nº›</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23</a:t>
            </a:fld>
            <a:endParaRPr lang="en-US" dirty="0"/>
          </a:p>
        </p:txBody>
      </p:sp>
    </p:spTree>
    <p:extLst>
      <p:ext uri="{BB962C8B-B14F-4D97-AF65-F5344CB8AC3E}">
        <p14:creationId xmlns:p14="http://schemas.microsoft.com/office/powerpoint/2010/main" val="2666158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54EEB602-95FC-483A-B12D-216A7AD7EA24}" type="slidenum">
              <a:rPr lang="en-US" smtClean="0"/>
              <a:t>28</a:t>
            </a:fld>
            <a:endParaRPr lang="en-US" dirty="0"/>
          </a:p>
        </p:txBody>
      </p:sp>
    </p:spTree>
    <p:extLst>
      <p:ext uri="{BB962C8B-B14F-4D97-AF65-F5344CB8AC3E}">
        <p14:creationId xmlns:p14="http://schemas.microsoft.com/office/powerpoint/2010/main" val="100792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54EEB602-95FC-483A-B12D-216A7AD7EA24}" type="slidenum">
              <a:rPr lang="en-US" smtClean="0"/>
              <a:t>29</a:t>
            </a:fld>
            <a:endParaRPr lang="en-US" dirty="0"/>
          </a:p>
        </p:txBody>
      </p:sp>
    </p:spTree>
    <p:extLst>
      <p:ext uri="{BB962C8B-B14F-4D97-AF65-F5344CB8AC3E}">
        <p14:creationId xmlns:p14="http://schemas.microsoft.com/office/powerpoint/2010/main" val="3653195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54EEB602-95FC-483A-B12D-216A7AD7EA24}" type="slidenum">
              <a:rPr lang="en-US" smtClean="0"/>
              <a:t>31</a:t>
            </a:fld>
            <a:endParaRPr lang="en-US" dirty="0"/>
          </a:p>
        </p:txBody>
      </p:sp>
    </p:spTree>
    <p:extLst>
      <p:ext uri="{BB962C8B-B14F-4D97-AF65-F5344CB8AC3E}">
        <p14:creationId xmlns:p14="http://schemas.microsoft.com/office/powerpoint/2010/main" val="1771611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33</a:t>
            </a:fld>
            <a:endParaRPr lang="en-US" dirty="0"/>
          </a:p>
        </p:txBody>
      </p:sp>
    </p:spTree>
    <p:extLst>
      <p:ext uri="{BB962C8B-B14F-4D97-AF65-F5344CB8AC3E}">
        <p14:creationId xmlns:p14="http://schemas.microsoft.com/office/powerpoint/2010/main" val="1358642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54EEB602-95FC-483A-B12D-216A7AD7EA24}" type="slidenum">
              <a:rPr lang="en-US" smtClean="0"/>
              <a:t>35</a:t>
            </a:fld>
            <a:endParaRPr lang="en-US" dirty="0"/>
          </a:p>
        </p:txBody>
      </p:sp>
    </p:spTree>
    <p:extLst>
      <p:ext uri="{BB962C8B-B14F-4D97-AF65-F5344CB8AC3E}">
        <p14:creationId xmlns:p14="http://schemas.microsoft.com/office/powerpoint/2010/main" val="2367199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54EEB602-95FC-483A-B12D-216A7AD7EA24}" type="slidenum">
              <a:rPr lang="en-US" smtClean="0"/>
              <a:t>38</a:t>
            </a:fld>
            <a:endParaRPr lang="en-US" dirty="0"/>
          </a:p>
        </p:txBody>
      </p:sp>
    </p:spTree>
    <p:extLst>
      <p:ext uri="{BB962C8B-B14F-4D97-AF65-F5344CB8AC3E}">
        <p14:creationId xmlns:p14="http://schemas.microsoft.com/office/powerpoint/2010/main" val="3667726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54EEB602-95FC-483A-B12D-216A7AD7EA24}" type="slidenum">
              <a:rPr lang="en-US" smtClean="0"/>
              <a:t>41</a:t>
            </a:fld>
            <a:endParaRPr lang="en-US" dirty="0"/>
          </a:p>
        </p:txBody>
      </p:sp>
    </p:spTree>
    <p:extLst>
      <p:ext uri="{BB962C8B-B14F-4D97-AF65-F5344CB8AC3E}">
        <p14:creationId xmlns:p14="http://schemas.microsoft.com/office/powerpoint/2010/main" val="1920391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54EEB602-95FC-483A-B12D-216A7AD7EA24}" type="slidenum">
              <a:rPr lang="en-US" smtClean="0"/>
              <a:t>42</a:t>
            </a:fld>
            <a:endParaRPr lang="en-US" dirty="0"/>
          </a:p>
        </p:txBody>
      </p:sp>
    </p:spTree>
    <p:extLst>
      <p:ext uri="{BB962C8B-B14F-4D97-AF65-F5344CB8AC3E}">
        <p14:creationId xmlns:p14="http://schemas.microsoft.com/office/powerpoint/2010/main" val="2794192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43</a:t>
            </a:fld>
            <a:endParaRPr lang="en-US" dirty="0"/>
          </a:p>
        </p:txBody>
      </p:sp>
    </p:spTree>
    <p:extLst>
      <p:ext uri="{BB962C8B-B14F-4D97-AF65-F5344CB8AC3E}">
        <p14:creationId xmlns:p14="http://schemas.microsoft.com/office/powerpoint/2010/main" val="215223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3</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54EEB602-95FC-483A-B12D-216A7AD7EA24}" type="slidenum">
              <a:rPr lang="en-US" smtClean="0"/>
              <a:t>45</a:t>
            </a:fld>
            <a:endParaRPr lang="en-US" dirty="0"/>
          </a:p>
        </p:txBody>
      </p:sp>
    </p:spTree>
    <p:extLst>
      <p:ext uri="{BB962C8B-B14F-4D97-AF65-F5344CB8AC3E}">
        <p14:creationId xmlns:p14="http://schemas.microsoft.com/office/powerpoint/2010/main" val="754816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54EEB602-95FC-483A-B12D-216A7AD7EA24}" type="slidenum">
              <a:rPr lang="en-US" smtClean="0"/>
              <a:t>48</a:t>
            </a:fld>
            <a:endParaRPr lang="en-US" dirty="0"/>
          </a:p>
        </p:txBody>
      </p:sp>
    </p:spTree>
    <p:extLst>
      <p:ext uri="{BB962C8B-B14F-4D97-AF65-F5344CB8AC3E}">
        <p14:creationId xmlns:p14="http://schemas.microsoft.com/office/powerpoint/2010/main" val="944664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54EEB602-95FC-483A-B12D-216A7AD7EA24}" type="slidenum">
              <a:rPr lang="en-US" smtClean="0"/>
              <a:t>51</a:t>
            </a:fld>
            <a:endParaRPr lang="en-US" dirty="0"/>
          </a:p>
        </p:txBody>
      </p:sp>
    </p:spTree>
    <p:extLst>
      <p:ext uri="{BB962C8B-B14F-4D97-AF65-F5344CB8AC3E}">
        <p14:creationId xmlns:p14="http://schemas.microsoft.com/office/powerpoint/2010/main" val="4007512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53</a:t>
            </a:fld>
            <a:endParaRPr lang="en-US" dirty="0"/>
          </a:p>
        </p:txBody>
      </p:sp>
    </p:spTree>
    <p:extLst>
      <p:ext uri="{BB962C8B-B14F-4D97-AF65-F5344CB8AC3E}">
        <p14:creationId xmlns:p14="http://schemas.microsoft.com/office/powerpoint/2010/main" val="1586280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54</a:t>
            </a:fld>
            <a:endParaRPr lang="en-US" dirty="0"/>
          </a:p>
        </p:txBody>
      </p:sp>
    </p:spTree>
    <p:extLst>
      <p:ext uri="{BB962C8B-B14F-4D97-AF65-F5344CB8AC3E}">
        <p14:creationId xmlns:p14="http://schemas.microsoft.com/office/powerpoint/2010/main" val="792808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55</a:t>
            </a:fld>
            <a:endParaRPr lang="en-US" dirty="0"/>
          </a:p>
        </p:txBody>
      </p:sp>
    </p:spTree>
    <p:extLst>
      <p:ext uri="{BB962C8B-B14F-4D97-AF65-F5344CB8AC3E}">
        <p14:creationId xmlns:p14="http://schemas.microsoft.com/office/powerpoint/2010/main" val="2581763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56</a:t>
            </a:fld>
            <a:endParaRPr lang="en-US" dirty="0"/>
          </a:p>
        </p:txBody>
      </p:sp>
    </p:spTree>
    <p:extLst>
      <p:ext uri="{BB962C8B-B14F-4D97-AF65-F5344CB8AC3E}">
        <p14:creationId xmlns:p14="http://schemas.microsoft.com/office/powerpoint/2010/main" val="1330832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4</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5</a:t>
            </a:fld>
            <a:endParaRPr lang="en-US" dirty="0"/>
          </a:p>
        </p:txBody>
      </p:sp>
    </p:spTree>
    <p:extLst>
      <p:ext uri="{BB962C8B-B14F-4D97-AF65-F5344CB8AC3E}">
        <p14:creationId xmlns:p14="http://schemas.microsoft.com/office/powerpoint/2010/main" val="220885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6</a:t>
            </a:fld>
            <a:endParaRPr lang="en-US" dirty="0"/>
          </a:p>
        </p:txBody>
      </p:sp>
    </p:spTree>
    <p:extLst>
      <p:ext uri="{BB962C8B-B14F-4D97-AF65-F5344CB8AC3E}">
        <p14:creationId xmlns:p14="http://schemas.microsoft.com/office/powerpoint/2010/main" val="842109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11</a:t>
            </a:fld>
            <a:endParaRPr lang="en-US" dirty="0"/>
          </a:p>
        </p:txBody>
      </p:sp>
    </p:spTree>
    <p:extLst>
      <p:ext uri="{BB962C8B-B14F-4D97-AF65-F5344CB8AC3E}">
        <p14:creationId xmlns:p14="http://schemas.microsoft.com/office/powerpoint/2010/main" val="1334150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15</a:t>
            </a:fld>
            <a:endParaRPr lang="en-US" dirty="0"/>
          </a:p>
        </p:txBody>
      </p:sp>
    </p:spTree>
    <p:extLst>
      <p:ext uri="{BB962C8B-B14F-4D97-AF65-F5344CB8AC3E}">
        <p14:creationId xmlns:p14="http://schemas.microsoft.com/office/powerpoint/2010/main" val="2160430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19</a:t>
            </a:fld>
            <a:endParaRPr lang="en-US" dirty="0"/>
          </a:p>
        </p:txBody>
      </p:sp>
    </p:spTree>
    <p:extLst>
      <p:ext uri="{BB962C8B-B14F-4D97-AF65-F5344CB8AC3E}">
        <p14:creationId xmlns:p14="http://schemas.microsoft.com/office/powerpoint/2010/main" val="1222266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ço Reservado para o Número do Slide 3"/>
          <p:cNvSpPr>
            <a:spLocks noGrp="1"/>
          </p:cNvSpPr>
          <p:nvPr>
            <p:ph type="sldNum" sz="quarter" idx="5"/>
          </p:nvPr>
        </p:nvSpPr>
        <p:spPr/>
        <p:txBody>
          <a:bodyPr rtlCol="0"/>
          <a:lstStyle/>
          <a:p>
            <a:pPr rtl="0"/>
            <a:fld id="{F07F282E-55F5-4803-B60F-09BA4600E538}" type="slidenum">
              <a:rPr lang="en-US" smtClean="0"/>
              <a:t>22</a:t>
            </a:fld>
            <a:endParaRPr lang="en-US" dirty="0"/>
          </a:p>
        </p:txBody>
      </p:sp>
    </p:spTree>
    <p:extLst>
      <p:ext uri="{BB962C8B-B14F-4D97-AF65-F5344CB8AC3E}">
        <p14:creationId xmlns:p14="http://schemas.microsoft.com/office/powerpoint/2010/main" val="756322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p:spTree>
      <p:nvGrpSpPr>
        <p:cNvPr id="1" name=""/>
        <p:cNvGrpSpPr/>
        <p:nvPr/>
      </p:nvGrpSpPr>
      <p:grpSpPr>
        <a:xfrm>
          <a:off x="0" y="0"/>
          <a:ext cx="0" cy="0"/>
          <a:chOff x="0" y="0"/>
          <a:chExt cx="0" cy="0"/>
        </a:xfrm>
      </p:grpSpPr>
      <p:sp useBgFill="1">
        <p:nvSpPr>
          <p:cNvPr id="52" name="Retângulo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3" name="Retângulo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4" name="Título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rtlCol="0">
            <a:noAutofit/>
          </a:bodyPr>
          <a:lstStyle>
            <a:lvl1pPr>
              <a:lnSpc>
                <a:spcPct val="100000"/>
              </a:lnSpc>
              <a:defRPr sz="4400" cap="all" baseline="0">
                <a:solidFill>
                  <a:schemeClr val="bg1"/>
                </a:solidFill>
              </a:defRPr>
            </a:lvl1pPr>
          </a:lstStyle>
          <a:p>
            <a:pPr rtl="0"/>
            <a:r>
              <a:rPr lang="pt-br" sz="4400">
                <a:solidFill>
                  <a:schemeClr val="bg1"/>
                </a:solidFill>
              </a:rPr>
              <a:t>CLIQUE PARA ADICIONAR TÍTULO</a:t>
            </a:r>
          </a:p>
        </p:txBody>
      </p:sp>
      <p:sp>
        <p:nvSpPr>
          <p:cNvPr id="55" name="Subtítulo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rtlCol="0" anchor="t">
            <a:noAutofit/>
          </a:bodyPr>
          <a:lstStyle>
            <a:lvl1pPr>
              <a:defRPr sz="2400" b="0"/>
            </a:lvl1pPr>
          </a:lstStyle>
          <a:p>
            <a:pPr rtl="0"/>
            <a:r>
              <a:rPr lang="pt-br">
                <a:solidFill>
                  <a:schemeClr val="tx1">
                    <a:lumMod val="75000"/>
                    <a:lumOff val="25000"/>
                  </a:schemeClr>
                </a:solidFill>
              </a:rPr>
              <a:t>Clique para adicionar um subtítulo</a:t>
            </a:r>
          </a:p>
        </p:txBody>
      </p:sp>
      <p:sp>
        <p:nvSpPr>
          <p:cNvPr id="56" name="Retângulo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7" name="Retângulo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8" name="Espaço Reservado para Rodapé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rtlCol="0"/>
          <a:lstStyle/>
          <a:p>
            <a:pPr algn="l" rtl="0"/>
            <a:r>
              <a:rPr lang="pt-br"/>
              <a:t>Título da Apresentação</a:t>
            </a:r>
          </a:p>
        </p:txBody>
      </p:sp>
      <p:sp>
        <p:nvSpPr>
          <p:cNvPr id="59" name="Retângulo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1" name="Espaço Reservado para Data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rtlCol="0"/>
          <a:lstStyle/>
          <a:p>
            <a:pPr algn="l" rtl="0"/>
            <a:r>
              <a:rPr lang="en-US">
                <a:solidFill>
                  <a:srgbClr val="FFFFFF"/>
                </a:solidFill>
                <a:effectLst>
                  <a:outerShdw blurRad="50800" dist="38100" dir="2700000" algn="tl" rotWithShape="0">
                    <a:prstClr val="black">
                      <a:alpha val="43000"/>
                    </a:prstClr>
                  </a:outerShdw>
                </a:effectLst>
              </a:rPr>
              <a:t>4/2/2021</a:t>
            </a:r>
            <a:endParaRPr lang="en-US" dirty="0">
              <a:solidFill>
                <a:srgbClr val="FFFFFF"/>
              </a:solidFill>
              <a:effectLst>
                <a:outerShdw blurRad="50800" dist="38100" dir="2700000" algn="tl" rotWithShape="0">
                  <a:prstClr val="black">
                    <a:alpha val="43000"/>
                  </a:prstClr>
                </a:outerShdw>
              </a:effectLst>
            </a:endParaRPr>
          </a:p>
        </p:txBody>
      </p:sp>
      <p:sp>
        <p:nvSpPr>
          <p:cNvPr id="62" name="Espaço Reservado para o Número do Slide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solidFill>
                  <a:srgbClr val="FFFFFF"/>
                </a:solidFill>
                <a:effectLst>
                  <a:outerShdw blurRad="50800" dist="38100" dir="2700000" algn="tl" rotWithShape="0">
                    <a:prstClr val="black">
                      <a:alpha val="43000"/>
                    </a:prstClr>
                  </a:outerShdw>
                </a:effectLst>
              </a:rPr>
              <a:pPr rtl="0"/>
              <a:t>‹nº›</a:t>
            </a:fld>
            <a:endParaRPr lang="en-US" dirty="0">
              <a:solidFill>
                <a:srgbClr val="FFFFFF"/>
              </a:solidFill>
              <a:effectLst>
                <a:outerShdw blurRad="50800" dist="38100" dir="2700000" algn="tl" rotWithShape="0">
                  <a:prstClr val="black">
                    <a:alpha val="43000"/>
                  </a:prstClr>
                </a:outerShdw>
              </a:effectLst>
            </a:endParaRPr>
          </a:p>
        </p:txBody>
      </p:sp>
      <p:sp>
        <p:nvSpPr>
          <p:cNvPr id="65" name="Espaço Reservado para Imagem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rtlCol="0" anchor="t">
            <a:noAutofit/>
          </a:bodyPr>
          <a:lstStyle>
            <a:lvl1pPr algn="ctr">
              <a:defRPr/>
            </a:lvl1pPr>
          </a:lstStyle>
          <a:p>
            <a:pPr rtl="0"/>
            <a:r>
              <a:rPr lang="pt-br"/>
              <a:t>Clique para adicionar foto</a:t>
            </a:r>
          </a:p>
        </p:txBody>
      </p:sp>
    </p:spTree>
    <p:extLst>
      <p:ext uri="{BB962C8B-B14F-4D97-AF65-F5344CB8AC3E}">
        <p14:creationId xmlns:p14="http://schemas.microsoft.com/office/powerpoint/2010/main" val="4258252642"/>
      </p:ext>
    </p:extLst>
  </p:cSld>
  <p:clrMapOvr>
    <a:masterClrMapping/>
  </p:clrMapOvr>
  <p:hf hdr="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na do Conteúdo 2">
    <p:spTree>
      <p:nvGrpSpPr>
        <p:cNvPr id="1" name=""/>
        <p:cNvGrpSpPr/>
        <p:nvPr/>
      </p:nvGrpSpPr>
      <p:grpSpPr>
        <a:xfrm>
          <a:off x="0" y="0"/>
          <a:ext cx="0" cy="0"/>
          <a:chOff x="0" y="0"/>
          <a:chExt cx="0" cy="0"/>
        </a:xfrm>
      </p:grpSpPr>
      <p:sp useBgFill="1">
        <p:nvSpPr>
          <p:cNvPr id="2" name="Retângulo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tângulo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 name="Título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pt-br">
                <a:solidFill>
                  <a:schemeClr val="bg1"/>
                </a:solidFill>
              </a:rPr>
              <a:t>Clique para adicionar um título</a:t>
            </a:r>
          </a:p>
        </p:txBody>
      </p:sp>
      <p:sp>
        <p:nvSpPr>
          <p:cNvPr id="5" name="Retângulo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Retângulo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Espaço Reservado para Conteúdo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rtlCol="0" anchor="t">
            <a:noAutofit/>
          </a:bodyPr>
          <a:lstStyle>
            <a:lvl1pPr>
              <a:buFont typeface="Arial" panose="020B0604020202020204" pitchFamily="34" charset="0"/>
              <a:buNone/>
              <a:defRPr sz="2000" b="1"/>
            </a:lvl1pPr>
          </a:lstStyle>
          <a:p>
            <a:pPr rtl="0"/>
            <a:r>
              <a:rPr lang="pt-br"/>
              <a:t>Clique para adicionar um subtítulo</a:t>
            </a:r>
          </a:p>
        </p:txBody>
      </p:sp>
      <p:sp>
        <p:nvSpPr>
          <p:cNvPr id="8" name="Espaço Reservado para Conteúdo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pt-br"/>
              <a:t> Clique para adicionar o texto</a:t>
            </a:r>
          </a:p>
        </p:txBody>
      </p:sp>
      <p:sp>
        <p:nvSpPr>
          <p:cNvPr id="16" name="Espaço Reservado para Conteúdo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rtlCol="0" anchor="t">
            <a:noAutofit/>
          </a:bodyPr>
          <a:lstStyle>
            <a:lvl1pPr>
              <a:buFont typeface="Arial" panose="020B0604020202020204" pitchFamily="34" charset="0"/>
              <a:buNone/>
              <a:defRPr sz="2000" b="1"/>
            </a:lvl1pPr>
          </a:lstStyle>
          <a:p>
            <a:pPr rtl="0"/>
            <a:r>
              <a:rPr lang="pt-br"/>
              <a:t>Clique para adicionar um subtítulo</a:t>
            </a:r>
          </a:p>
        </p:txBody>
      </p:sp>
      <p:sp>
        <p:nvSpPr>
          <p:cNvPr id="14" name="Espaço Reservado para Conteúdo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rtlCol="0" anchor="t">
            <a:noAutofit/>
          </a:bodyPr>
          <a:lstStyle>
            <a:lvl1pPr marL="283464" indent="-283464">
              <a:buFont typeface="Arial" panose="020B0604020202020204" pitchFamily="34" charset="0"/>
              <a:buChar char="•"/>
              <a:defRPr sz="1600" b="0" baseline="0"/>
            </a:lvl1pPr>
          </a:lstStyle>
          <a:p>
            <a:pPr rtl="0"/>
            <a:r>
              <a:rPr lang="pt-br"/>
              <a:t> Clique para adicionar o texto</a:t>
            </a:r>
          </a:p>
        </p:txBody>
      </p:sp>
      <p:sp>
        <p:nvSpPr>
          <p:cNvPr id="9" name="Retângulo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Espaço Reservado para Rodapé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pt-br"/>
              <a:t>Título da Apresentação</a:t>
            </a:r>
            <a:endParaRPr lang="en-US" dirty="0">
              <a:solidFill>
                <a:schemeClr val="bg1"/>
              </a:solidFill>
            </a:endParaRPr>
          </a:p>
        </p:txBody>
      </p:sp>
      <p:sp>
        <p:nvSpPr>
          <p:cNvPr id="10" name="Espaço Reservado para Data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en-US"/>
              <a:t>4/2/2021</a:t>
            </a:r>
            <a:endParaRPr lang="en-US" dirty="0"/>
          </a:p>
        </p:txBody>
      </p:sp>
      <p:sp>
        <p:nvSpPr>
          <p:cNvPr id="12" name="Espaço Reservado para o Número do Slide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t>‹nº›</a:t>
            </a:fld>
            <a:endParaRPr lang="en-US" dirty="0"/>
          </a:p>
        </p:txBody>
      </p:sp>
      <p:sp>
        <p:nvSpPr>
          <p:cNvPr id="13" name="Retângulo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extLst>
      <p:ext uri="{BB962C8B-B14F-4D97-AF65-F5344CB8AC3E}">
        <p14:creationId xmlns:p14="http://schemas.microsoft.com/office/powerpoint/2010/main" val="362910364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luna do Conteúdo 3">
    <p:spTree>
      <p:nvGrpSpPr>
        <p:cNvPr id="1" name=""/>
        <p:cNvGrpSpPr/>
        <p:nvPr/>
      </p:nvGrpSpPr>
      <p:grpSpPr>
        <a:xfrm>
          <a:off x="0" y="0"/>
          <a:ext cx="0" cy="0"/>
          <a:chOff x="0" y="0"/>
          <a:chExt cx="0" cy="0"/>
        </a:xfrm>
      </p:grpSpPr>
      <p:sp useBgFill="1">
        <p:nvSpPr>
          <p:cNvPr id="2" name="Retângulo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tângulo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 name="Título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rtlCol="0">
            <a:noAutofit/>
          </a:bodyPr>
          <a:lstStyle>
            <a:lvl1pPr>
              <a:defRPr sz="3600">
                <a:solidFill>
                  <a:schemeClr val="bg1"/>
                </a:solidFill>
              </a:defRPr>
            </a:lvl1pPr>
          </a:lstStyle>
          <a:p>
            <a:pPr rtl="0"/>
            <a:r>
              <a:rPr lang="pt-br">
                <a:solidFill>
                  <a:schemeClr val="bg1"/>
                </a:solidFill>
              </a:rPr>
              <a:t>Clique para adicionar um título</a:t>
            </a:r>
          </a:p>
        </p:txBody>
      </p:sp>
      <p:sp>
        <p:nvSpPr>
          <p:cNvPr id="5" name="Retângulo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Retângulo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Espaço Reservado para Conteúdo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rtlCol="0" anchor="t">
            <a:noAutofit/>
          </a:bodyPr>
          <a:lstStyle>
            <a:lvl1pPr>
              <a:buFont typeface="Arial" panose="020B0604020202020204" pitchFamily="34" charset="0"/>
              <a:buNone/>
              <a:defRPr sz="2000" b="1"/>
            </a:lvl1pPr>
          </a:lstStyle>
          <a:p>
            <a:pPr rtl="0"/>
            <a:r>
              <a:rPr lang="pt-br"/>
              <a:t>Clique para adicionar um subtítulo</a:t>
            </a:r>
          </a:p>
        </p:txBody>
      </p:sp>
      <p:sp>
        <p:nvSpPr>
          <p:cNvPr id="7" name="Espaço Reservado para Conteúdo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pt-br"/>
              <a:t> Clique para adicionar o texto</a:t>
            </a:r>
          </a:p>
        </p:txBody>
      </p:sp>
      <p:sp>
        <p:nvSpPr>
          <p:cNvPr id="21" name="Espaço Reservado para Conteúdo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rtlCol="0" anchor="t">
            <a:noAutofit/>
          </a:bodyPr>
          <a:lstStyle>
            <a:lvl1pPr>
              <a:buFont typeface="Arial" panose="020B0604020202020204" pitchFamily="34" charset="0"/>
              <a:buNone/>
              <a:defRPr sz="2000" b="1"/>
            </a:lvl1pPr>
          </a:lstStyle>
          <a:p>
            <a:pPr rtl="0"/>
            <a:r>
              <a:rPr lang="pt-br"/>
              <a:t>Clique para adicionar um subtítulo</a:t>
            </a:r>
          </a:p>
        </p:txBody>
      </p:sp>
      <p:sp>
        <p:nvSpPr>
          <p:cNvPr id="20" name="Espaço Reservado para Conteúdo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pt-br"/>
              <a:t> Clique para adicionar o texto</a:t>
            </a:r>
          </a:p>
        </p:txBody>
      </p:sp>
      <p:sp>
        <p:nvSpPr>
          <p:cNvPr id="19" name="Espaço Reservado para Conteúdo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rtlCol="0" anchor="t">
            <a:noAutofit/>
          </a:bodyPr>
          <a:lstStyle>
            <a:lvl1pPr>
              <a:buFont typeface="Arial" panose="020B0604020202020204" pitchFamily="34" charset="0"/>
              <a:buNone/>
              <a:defRPr sz="2000" b="1"/>
            </a:lvl1pPr>
          </a:lstStyle>
          <a:p>
            <a:pPr rtl="0"/>
            <a:r>
              <a:rPr lang="pt-br"/>
              <a:t>Clique para adicionar um subtítulo</a:t>
            </a:r>
          </a:p>
        </p:txBody>
      </p:sp>
      <p:sp>
        <p:nvSpPr>
          <p:cNvPr id="18" name="Espaço Reservado para Conteúdo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rtlCol="0" anchor="t">
            <a:normAutofit/>
          </a:bodyPr>
          <a:lstStyle>
            <a:lvl1pPr marL="283464" indent="-283464">
              <a:buFont typeface="Arial" panose="020B0604020202020204" pitchFamily="34" charset="0"/>
              <a:buChar char="•"/>
              <a:defRPr sz="1600" b="0" baseline="0"/>
            </a:lvl1pPr>
          </a:lstStyle>
          <a:p>
            <a:pPr rtl="0"/>
            <a:r>
              <a:rPr lang="pt-br"/>
              <a:t> Clique para adicionar o texto</a:t>
            </a:r>
          </a:p>
        </p:txBody>
      </p:sp>
      <p:sp>
        <p:nvSpPr>
          <p:cNvPr id="8" name="Retângulo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tângulo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Espaço Reservado para Rodapé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rtlCol="0"/>
          <a:lstStyle>
            <a:lvl1pPr>
              <a:defRPr>
                <a:solidFill>
                  <a:schemeClr val="bg1"/>
                </a:solidFill>
              </a:defRPr>
            </a:lvl1pPr>
          </a:lstStyle>
          <a:p>
            <a:pPr rtl="0"/>
            <a:r>
              <a:rPr lang="pt-br"/>
              <a:t>Título da Apresentação</a:t>
            </a:r>
            <a:endParaRPr lang="en-US" dirty="0">
              <a:solidFill>
                <a:schemeClr val="bg1"/>
              </a:solidFill>
            </a:endParaRPr>
          </a:p>
        </p:txBody>
      </p:sp>
      <p:sp>
        <p:nvSpPr>
          <p:cNvPr id="22" name="Espaço Reservado para Data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rtlCol="0"/>
          <a:lstStyle>
            <a:lvl1pPr>
              <a:defRPr>
                <a:solidFill>
                  <a:schemeClr val="tx2"/>
                </a:solidFill>
              </a:defRPr>
            </a:lvl1pPr>
          </a:lstStyle>
          <a:p>
            <a:pPr rtl="0"/>
            <a:r>
              <a:rPr lang="en-US"/>
              <a:t>4/2/2021</a:t>
            </a:r>
            <a:endParaRPr lang="en-US" dirty="0"/>
          </a:p>
        </p:txBody>
      </p:sp>
      <p:sp>
        <p:nvSpPr>
          <p:cNvPr id="11" name="Espaço Reservado para o Número do Slide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t>‹nº›</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o">
    <p:spTree>
      <p:nvGrpSpPr>
        <p:cNvPr id="1" name=""/>
        <p:cNvGrpSpPr/>
        <p:nvPr/>
      </p:nvGrpSpPr>
      <p:grpSpPr>
        <a:xfrm>
          <a:off x="0" y="0"/>
          <a:ext cx="0" cy="0"/>
          <a:chOff x="0" y="0"/>
          <a:chExt cx="0" cy="0"/>
        </a:xfrm>
      </p:grpSpPr>
      <p:sp useBgFill="1">
        <p:nvSpPr>
          <p:cNvPr id="6" name="Retângulo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Retângulo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Título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rtlCol="0"/>
          <a:lstStyle>
            <a:lvl1pPr>
              <a:defRPr/>
            </a:lvl1pPr>
          </a:lstStyle>
          <a:p>
            <a:pPr rtl="0"/>
            <a:r>
              <a:rPr lang="pt-br"/>
              <a:t>Clique para adicionar um título</a:t>
            </a:r>
          </a:p>
        </p:txBody>
      </p:sp>
      <p:sp>
        <p:nvSpPr>
          <p:cNvPr id="10" name="Retângulo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 name="Retângulo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Retângulo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3" name="Espaço Reservado para Imagem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rtlCol="0" anchor="t"/>
          <a:lstStyle>
            <a:lvl1pPr algn="ctr">
              <a:defRPr/>
            </a:lvl1pPr>
          </a:lstStyle>
          <a:p>
            <a:pPr rtl="0"/>
            <a:r>
              <a:rPr lang="pt-br"/>
              <a:t>Clique para adicionar foto</a:t>
            </a:r>
          </a:p>
        </p:txBody>
      </p:sp>
      <p:sp>
        <p:nvSpPr>
          <p:cNvPr id="24" name="Espaço Reservado para Imagem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rtlCol="0" anchor="t"/>
          <a:lstStyle>
            <a:lvl1pPr algn="ctr">
              <a:defRPr/>
            </a:lvl1pPr>
          </a:lstStyle>
          <a:p>
            <a:pPr rtl="0"/>
            <a:r>
              <a:rPr lang="pt-br"/>
              <a:t>Clique para adicionar foto</a:t>
            </a:r>
          </a:p>
        </p:txBody>
      </p:sp>
      <p:sp>
        <p:nvSpPr>
          <p:cNvPr id="25" name="Espaço Reservado para Imagem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rtlCol="0" anchor="t"/>
          <a:lstStyle>
            <a:lvl1pPr algn="ctr">
              <a:defRPr/>
            </a:lvl1pPr>
          </a:lstStyle>
          <a:p>
            <a:pPr rtl="0"/>
            <a:r>
              <a:rPr lang="pt-br"/>
              <a:t>Clique para adicionar foto</a:t>
            </a:r>
          </a:p>
        </p:txBody>
      </p:sp>
      <p:sp>
        <p:nvSpPr>
          <p:cNvPr id="15" name="Espaço Reservado para Conteúdo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rtlCol="0" anchor="t">
            <a:normAutofit/>
          </a:bodyPr>
          <a:lstStyle>
            <a:lvl1pPr>
              <a:buFont typeface="Arial" panose="020B0604020202020204" pitchFamily="34" charset="0"/>
              <a:buNone/>
              <a:defRPr sz="1600" b="0"/>
            </a:lvl1pPr>
          </a:lstStyle>
          <a:p>
            <a:pPr rtl="0"/>
            <a:r>
              <a:rPr lang="pt-br"/>
              <a:t> Clique para adicionar o texto</a:t>
            </a:r>
          </a:p>
        </p:txBody>
      </p:sp>
      <p:sp>
        <p:nvSpPr>
          <p:cNvPr id="17" name="Espaço Reservado para Rodapé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rtlCol="0"/>
          <a:lstStyle>
            <a:lvl1pPr>
              <a:defRPr>
                <a:solidFill>
                  <a:schemeClr val="bg1"/>
                </a:solidFill>
                <a:effectLst>
                  <a:outerShdw blurRad="50800" dist="38100" dir="2700000" algn="tl" rotWithShape="0">
                    <a:prstClr val="black">
                      <a:alpha val="43000"/>
                    </a:prstClr>
                  </a:outerShdw>
                </a:effectLst>
              </a:defRPr>
            </a:lvl1pPr>
          </a:lstStyle>
          <a:p>
            <a:pPr rtl="0"/>
            <a:r>
              <a:rPr lang="pt-br"/>
              <a:t>Título da Apresentação</a:t>
            </a:r>
          </a:p>
        </p:txBody>
      </p:sp>
      <p:sp>
        <p:nvSpPr>
          <p:cNvPr id="16" name="Espaço Reservado para Data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rtlCol="0"/>
          <a:lstStyle>
            <a:lvl1pPr>
              <a:defRPr>
                <a:solidFill>
                  <a:schemeClr val="tx2"/>
                </a:solidFill>
                <a:effectLst/>
              </a:defRPr>
            </a:lvl1pPr>
          </a:lstStyle>
          <a:p>
            <a:pPr rtl="0"/>
            <a:r>
              <a:rPr lang="en-US"/>
              <a:t>4/2/2021</a:t>
            </a:r>
            <a:endParaRPr lang="en-US" dirty="0"/>
          </a:p>
        </p:txBody>
      </p:sp>
      <p:sp>
        <p:nvSpPr>
          <p:cNvPr id="18" name="Espaço Reservado para o Número do Slide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t>‹nº›</a:t>
            </a:fld>
            <a:endParaRPr lang="en-US" dirty="0"/>
          </a:p>
        </p:txBody>
      </p:sp>
    </p:spTree>
    <p:extLst>
      <p:ext uri="{BB962C8B-B14F-4D97-AF65-F5344CB8AC3E}">
        <p14:creationId xmlns:p14="http://schemas.microsoft.com/office/powerpoint/2010/main" val="395845778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chamento">
    <p:spTree>
      <p:nvGrpSpPr>
        <p:cNvPr id="1" name=""/>
        <p:cNvGrpSpPr/>
        <p:nvPr/>
      </p:nvGrpSpPr>
      <p:grpSpPr>
        <a:xfrm>
          <a:off x="0" y="0"/>
          <a:ext cx="0" cy="0"/>
          <a:chOff x="0" y="0"/>
          <a:chExt cx="0" cy="0"/>
        </a:xfrm>
      </p:grpSpPr>
      <p:sp useBgFill="1">
        <p:nvSpPr>
          <p:cNvPr id="6" name="Retângulo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Retângulo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Título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rtlCol="0"/>
          <a:lstStyle>
            <a:lvl1pPr>
              <a:lnSpc>
                <a:spcPct val="100000"/>
              </a:lnSpc>
              <a:defRPr>
                <a:solidFill>
                  <a:schemeClr val="bg1"/>
                </a:solidFill>
              </a:defRPr>
            </a:lvl1pPr>
          </a:lstStyle>
          <a:p>
            <a:pPr rtl="0"/>
            <a:r>
              <a:rPr lang="pt-br">
                <a:solidFill>
                  <a:schemeClr val="bg1"/>
                </a:solidFill>
              </a:rPr>
              <a:t>CLIQUE PARA ADICIONAR TÍTULO</a:t>
            </a:r>
          </a:p>
        </p:txBody>
      </p:sp>
      <p:sp>
        <p:nvSpPr>
          <p:cNvPr id="25" name="Espaço Reservado para Imagem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rtlCol="0" anchor="t"/>
          <a:lstStyle>
            <a:lvl1pPr algn="ctr">
              <a:defRPr/>
            </a:lvl1pPr>
          </a:lstStyle>
          <a:p>
            <a:pPr rtl="0"/>
            <a:r>
              <a:rPr lang="pt-br"/>
              <a:t>Clique para adicionar foto</a:t>
            </a:r>
          </a:p>
        </p:txBody>
      </p:sp>
      <p:sp>
        <p:nvSpPr>
          <p:cNvPr id="24" name="Espaço Reservado para Imagem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rtlCol="0" anchor="t"/>
          <a:lstStyle>
            <a:lvl1pPr algn="ctr">
              <a:defRPr/>
            </a:lvl1pPr>
          </a:lstStyle>
          <a:p>
            <a:pPr rtl="0"/>
            <a:r>
              <a:rPr lang="pt-br"/>
              <a:t>Clique para adicionar foto</a:t>
            </a:r>
          </a:p>
        </p:txBody>
      </p:sp>
      <p:sp>
        <p:nvSpPr>
          <p:cNvPr id="9" name="Retângulo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Retângulo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Retângulo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Retângulo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Retângulo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6" name="Espaço Reservado para Conteúdo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rtlCol="0" anchor="t">
            <a:normAutofit/>
          </a:bodyPr>
          <a:lstStyle>
            <a:lvl1pPr>
              <a:lnSpc>
                <a:spcPct val="100000"/>
              </a:lnSpc>
              <a:defRPr sz="2400" b="0"/>
            </a:lvl1pPr>
          </a:lstStyle>
          <a:p>
            <a:pPr rtl="0"/>
            <a:r>
              <a:rPr lang="pt-br"/>
              <a:t>Clique para adicionar o texto</a:t>
            </a:r>
          </a:p>
        </p:txBody>
      </p:sp>
      <p:sp>
        <p:nvSpPr>
          <p:cNvPr id="17" name="Espaço Reservado para Rodapé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pt-br"/>
              <a:t>Título da Apresentação</a:t>
            </a:r>
          </a:p>
        </p:txBody>
      </p:sp>
      <p:sp>
        <p:nvSpPr>
          <p:cNvPr id="18" name="Retângulo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9" name="Espaço Reservado para Data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rtlCol="0"/>
          <a:lstStyle/>
          <a:p>
            <a:pPr rtl="0"/>
            <a:r>
              <a:rPr lang="en-US"/>
              <a:t>4/2/2021</a:t>
            </a:r>
            <a:endParaRPr lang="en-US" dirty="0"/>
          </a:p>
        </p:txBody>
      </p:sp>
      <p:sp>
        <p:nvSpPr>
          <p:cNvPr id="20" name="Espaço Reservado para o Número do Slide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t>‹nº›</a:t>
            </a:fld>
            <a:endParaRPr lang="en-US" dirty="0"/>
          </a:p>
        </p:txBody>
      </p:sp>
    </p:spTree>
    <p:extLst>
      <p:ext uri="{BB962C8B-B14F-4D97-AF65-F5344CB8AC3E}">
        <p14:creationId xmlns:p14="http://schemas.microsoft.com/office/powerpoint/2010/main" val="421976705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tângulo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Retângulo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 name="Retângulo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Retângulo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Título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475399"/>
            <a:ext cx="6623040" cy="791861"/>
          </a:xfrm>
        </p:spPr>
        <p:txBody>
          <a:bodyPr rtlCol="0">
            <a:normAutofit/>
          </a:bodyPr>
          <a:lstStyle>
            <a:lvl1pPr>
              <a:defRPr/>
            </a:lvl1pPr>
          </a:lstStyle>
          <a:p>
            <a:pPr rtl="0"/>
            <a:r>
              <a:rPr lang="pt-br"/>
              <a:t>Clique para adicionar um título</a:t>
            </a:r>
          </a:p>
        </p:txBody>
      </p:sp>
      <p:sp>
        <p:nvSpPr>
          <p:cNvPr id="13" name="Espaço Reservado para Conteúdo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rtlCol="0" anchor="t">
            <a:normAutofit/>
          </a:bodyPr>
          <a:lstStyle>
            <a:lvl1pPr>
              <a:defRPr sz="2000" b="0"/>
            </a:lvl1pPr>
          </a:lstStyle>
          <a:p>
            <a:pPr rtl="0"/>
            <a:r>
              <a:rPr lang="pt-br"/>
              <a:t>Clique para adicionar o texto</a:t>
            </a:r>
          </a:p>
        </p:txBody>
      </p:sp>
      <p:sp>
        <p:nvSpPr>
          <p:cNvPr id="23" name="Espaço Reservado para Imagem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rtlCol="0" anchor="t">
            <a:noAutofit/>
          </a:bodyPr>
          <a:lstStyle>
            <a:lvl1pPr algn="ctr">
              <a:defRPr/>
            </a:lvl1pPr>
          </a:lstStyle>
          <a:p>
            <a:pPr rtl="0"/>
            <a:r>
              <a:rPr lang="pt-br"/>
              <a:t>Clique para adicionar foto</a:t>
            </a:r>
          </a:p>
        </p:txBody>
      </p:sp>
      <p:sp>
        <p:nvSpPr>
          <p:cNvPr id="14" name="Retângulo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Retângulo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6" name="Retângulo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7" name="Espaço Reservado para Rodapé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rtlCol="0"/>
          <a:lstStyle>
            <a:lvl1pPr>
              <a:defRPr>
                <a:solidFill>
                  <a:schemeClr val="bg1"/>
                </a:solidFill>
              </a:defRPr>
            </a:lvl1pPr>
          </a:lstStyle>
          <a:p>
            <a:pPr rtl="0"/>
            <a:r>
              <a:rPr lang="pt-br"/>
              <a:t>Título da Apresentação</a:t>
            </a:r>
          </a:p>
        </p:txBody>
      </p:sp>
      <p:sp>
        <p:nvSpPr>
          <p:cNvPr id="18" name="Retângulo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9" name="Espaço Reservado para Data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rtlCol="0"/>
          <a:lstStyle/>
          <a:p>
            <a:pPr rtl="0"/>
            <a:r>
              <a:rPr lang="en-US"/>
              <a:t>4/2/2021</a:t>
            </a:r>
            <a:endParaRPr lang="en-US" dirty="0"/>
          </a:p>
        </p:txBody>
      </p:sp>
      <p:sp>
        <p:nvSpPr>
          <p:cNvPr id="20" name="Espaço Reservado para o Número do Slide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t>‹nº›</a:t>
            </a:fld>
            <a:endParaRPr lang="en-US" dirty="0"/>
          </a:p>
        </p:txBody>
      </p:sp>
    </p:spTree>
    <p:extLst>
      <p:ext uri="{BB962C8B-B14F-4D97-AF65-F5344CB8AC3E}">
        <p14:creationId xmlns:p14="http://schemas.microsoft.com/office/powerpoint/2010/main" val="225734837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ção">
    <p:spTree>
      <p:nvGrpSpPr>
        <p:cNvPr id="1" name=""/>
        <p:cNvGrpSpPr/>
        <p:nvPr/>
      </p:nvGrpSpPr>
      <p:grpSpPr>
        <a:xfrm>
          <a:off x="0" y="0"/>
          <a:ext cx="0" cy="0"/>
          <a:chOff x="0" y="0"/>
          <a:chExt cx="0" cy="0"/>
        </a:xfrm>
      </p:grpSpPr>
      <p:sp useBgFill="1">
        <p:nvSpPr>
          <p:cNvPr id="22" name="Retângulo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tângulo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4" name="Retângulo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7" name="Retângulo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8" name="Título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rtlCol="0"/>
          <a:lstStyle>
            <a:lvl1pPr>
              <a:defRPr/>
            </a:lvl1pPr>
          </a:lstStyle>
          <a:p>
            <a:pPr rtl="0"/>
            <a:r>
              <a:rPr lang="pt-br"/>
              <a:t>Clique para adicionar um título</a:t>
            </a:r>
          </a:p>
        </p:txBody>
      </p:sp>
      <p:sp>
        <p:nvSpPr>
          <p:cNvPr id="35" name="Espaço Reservado para Imagem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rtlCol="0" anchor="t"/>
          <a:lstStyle>
            <a:lvl1pPr algn="ctr">
              <a:defRPr/>
            </a:lvl1pPr>
          </a:lstStyle>
          <a:p>
            <a:pPr rtl="0"/>
            <a:r>
              <a:rPr lang="pt-br"/>
              <a:t>Clique para adicionar foto</a:t>
            </a:r>
          </a:p>
        </p:txBody>
      </p:sp>
      <p:sp>
        <p:nvSpPr>
          <p:cNvPr id="34" name="Espaço Reservado para Imagem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rtlCol="0" anchor="t"/>
          <a:lstStyle>
            <a:lvl1pPr algn="ctr">
              <a:defRPr/>
            </a:lvl1pPr>
          </a:lstStyle>
          <a:p>
            <a:pPr rtl="0"/>
            <a:r>
              <a:rPr lang="pt-br"/>
              <a:t>Clique para adicionar foto</a:t>
            </a:r>
          </a:p>
        </p:txBody>
      </p:sp>
      <p:sp>
        <p:nvSpPr>
          <p:cNvPr id="29" name="Espaço Reservado para Conteúdo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rtlCol="0" anchor="t">
            <a:normAutofit/>
          </a:bodyPr>
          <a:lstStyle>
            <a:lvl1pPr>
              <a:defRPr sz="1600" b="0" baseline="0"/>
            </a:lvl1pPr>
          </a:lstStyle>
          <a:p>
            <a:pPr rtl="0"/>
            <a:r>
              <a:rPr lang="pt-br"/>
              <a:t>Clique para adicionar o texto</a:t>
            </a:r>
          </a:p>
        </p:txBody>
      </p:sp>
      <p:sp>
        <p:nvSpPr>
          <p:cNvPr id="31" name="Espaço Reservado para Rodapé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rtlCol="0"/>
          <a:lstStyle>
            <a:lvl1pPr>
              <a:defRPr>
                <a:effectLst>
                  <a:outerShdw blurRad="50800" dist="38100" dir="240000" algn="ctr" rotWithShape="0">
                    <a:schemeClr val="tx1">
                      <a:alpha val="43000"/>
                    </a:schemeClr>
                  </a:outerShdw>
                </a:effectLst>
              </a:defRPr>
            </a:lvl1pPr>
          </a:lstStyle>
          <a:p>
            <a:pPr rtl="0"/>
            <a:r>
              <a:rPr lang="pt-br"/>
              <a:t>Título da Apresentação</a:t>
            </a:r>
          </a:p>
        </p:txBody>
      </p:sp>
      <p:sp>
        <p:nvSpPr>
          <p:cNvPr id="30" name="Espaço Reservado para Data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rtlCol="0"/>
          <a:lstStyle>
            <a:lvl1pPr>
              <a:defRPr>
                <a:effectLst/>
              </a:defRPr>
            </a:lvl1pPr>
          </a:lstStyle>
          <a:p>
            <a:pPr rtl="0"/>
            <a:r>
              <a:rPr lang="en-US">
                <a:solidFill>
                  <a:schemeClr val="tx2"/>
                </a:solidFill>
              </a:rPr>
              <a:t>4/2/2021</a:t>
            </a:r>
            <a:endParaRPr lang="en-US" dirty="0"/>
          </a:p>
        </p:txBody>
      </p:sp>
      <p:sp>
        <p:nvSpPr>
          <p:cNvPr id="32" name="Espaço Reservado para o Número do Slide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t>‹nº›</a:t>
            </a:fld>
            <a:endParaRPr lang="en-US" dirty="0"/>
          </a:p>
        </p:txBody>
      </p:sp>
    </p:spTree>
    <p:extLst>
      <p:ext uri="{BB962C8B-B14F-4D97-AF65-F5344CB8AC3E}">
        <p14:creationId xmlns:p14="http://schemas.microsoft.com/office/powerpoint/2010/main" val="234852293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ebra de seção">
    <p:spTree>
      <p:nvGrpSpPr>
        <p:cNvPr id="1" name=""/>
        <p:cNvGrpSpPr/>
        <p:nvPr/>
      </p:nvGrpSpPr>
      <p:grpSpPr>
        <a:xfrm>
          <a:off x="0" y="0"/>
          <a:ext cx="0" cy="0"/>
          <a:chOff x="0" y="0"/>
          <a:chExt cx="0" cy="0"/>
        </a:xfrm>
      </p:grpSpPr>
      <p:sp useBgFill="1">
        <p:nvSpPr>
          <p:cNvPr id="24" name="Retângulo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tângulo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7" name="Retângulo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8" name="Retângulo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9" name="Título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rtlCol="0" anchor="b"/>
          <a:lstStyle>
            <a:lvl1pPr>
              <a:lnSpc>
                <a:spcPct val="100000"/>
              </a:lnSpc>
              <a:defRPr/>
            </a:lvl1pPr>
          </a:lstStyle>
          <a:p>
            <a:pPr rtl="0"/>
            <a:r>
              <a:rPr lang="pt-br" sz="3600" b="1" cap="none">
                <a:solidFill>
                  <a:schemeClr val="tx2"/>
                </a:solidFill>
              </a:rPr>
              <a:t>Clique para adicionar um título</a:t>
            </a:r>
          </a:p>
        </p:txBody>
      </p:sp>
      <p:sp>
        <p:nvSpPr>
          <p:cNvPr id="30" name="Subtítulo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rtlCol="0" anchor="t">
            <a:normAutofit/>
          </a:bodyPr>
          <a:lstStyle>
            <a:lvl1pPr>
              <a:defRPr sz="1600" b="0"/>
            </a:lvl1pPr>
          </a:lstStyle>
          <a:p>
            <a:pPr rtl="0"/>
            <a:r>
              <a:rPr lang="pt-br" sz="2000">
                <a:solidFill>
                  <a:schemeClr val="tx2"/>
                </a:solidFill>
              </a:rPr>
              <a:t>Clique para adicionar um subtítulo</a:t>
            </a:r>
          </a:p>
        </p:txBody>
      </p:sp>
      <p:sp>
        <p:nvSpPr>
          <p:cNvPr id="32" name="Retângulo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3" name="Retângulo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4" name="Retângulo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6" name="Retângulo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0" name="Espaço Reservado para Imagem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rtlCol="0" anchor="t"/>
          <a:lstStyle>
            <a:lvl1pPr algn="ctr">
              <a:defRPr/>
            </a:lvl1pPr>
          </a:lstStyle>
          <a:p>
            <a:pPr rtl="0"/>
            <a:r>
              <a:rPr lang="pt-br"/>
              <a:t>Clique para adicionar foto</a:t>
            </a:r>
          </a:p>
        </p:txBody>
      </p:sp>
    </p:spTree>
    <p:extLst>
      <p:ext uri="{BB962C8B-B14F-4D97-AF65-F5344CB8AC3E}">
        <p14:creationId xmlns:p14="http://schemas.microsoft.com/office/powerpoint/2010/main" val="36404905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áfico">
    <p:spTree>
      <p:nvGrpSpPr>
        <p:cNvPr id="1" name=""/>
        <p:cNvGrpSpPr/>
        <p:nvPr/>
      </p:nvGrpSpPr>
      <p:grpSpPr>
        <a:xfrm>
          <a:off x="0" y="0"/>
          <a:ext cx="0" cy="0"/>
          <a:chOff x="0" y="0"/>
          <a:chExt cx="0" cy="0"/>
        </a:xfrm>
      </p:grpSpPr>
      <p:sp useBgFill="1">
        <p:nvSpPr>
          <p:cNvPr id="11" name="Retângulo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 name="Retângulo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4" name="Retângulo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Título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pt-br">
                <a:solidFill>
                  <a:schemeClr val="bg1"/>
                </a:solidFill>
              </a:rPr>
              <a:t>Clique para adicionar um título</a:t>
            </a:r>
          </a:p>
        </p:txBody>
      </p:sp>
      <p:sp>
        <p:nvSpPr>
          <p:cNvPr id="16" name="Retângulo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7" name="Retângulo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9" name="Espaço Reservado para Rodapé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rtlCol="0"/>
          <a:lstStyle/>
          <a:p>
            <a:pPr rtl="0"/>
            <a:r>
              <a:rPr lang="pt-br"/>
              <a:t>Título da Apresentação</a:t>
            </a:r>
          </a:p>
        </p:txBody>
      </p:sp>
      <p:sp>
        <p:nvSpPr>
          <p:cNvPr id="20" name="Espaço Reservado para Data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rtlCol="0"/>
          <a:lstStyle/>
          <a:p>
            <a:pPr rtl="0"/>
            <a:r>
              <a:rPr lang="en-US"/>
              <a:t>4/2/2021</a:t>
            </a:r>
            <a:endParaRPr lang="en-US" dirty="0"/>
          </a:p>
        </p:txBody>
      </p:sp>
      <p:sp>
        <p:nvSpPr>
          <p:cNvPr id="21" name="Espaço Reservado para o Número do Slide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t>‹nº›</a:t>
            </a:fld>
            <a:endParaRPr lang="en-US" dirty="0"/>
          </a:p>
        </p:txBody>
      </p:sp>
    </p:spTree>
    <p:extLst>
      <p:ext uri="{BB962C8B-B14F-4D97-AF65-F5344CB8AC3E}">
        <p14:creationId xmlns:p14="http://schemas.microsoft.com/office/powerpoint/2010/main" val="26043512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ela">
    <p:spTree>
      <p:nvGrpSpPr>
        <p:cNvPr id="1" name=""/>
        <p:cNvGrpSpPr/>
        <p:nvPr/>
      </p:nvGrpSpPr>
      <p:grpSpPr>
        <a:xfrm>
          <a:off x="0" y="0"/>
          <a:ext cx="0" cy="0"/>
          <a:chOff x="0" y="0"/>
          <a:chExt cx="0" cy="0"/>
        </a:xfrm>
      </p:grpSpPr>
      <p:sp useBgFill="1">
        <p:nvSpPr>
          <p:cNvPr id="6" name="Retângulo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Retângulo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Retângulo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 name="Título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rtlCol="0"/>
          <a:lstStyle>
            <a:lvl1pPr>
              <a:defRPr>
                <a:solidFill>
                  <a:schemeClr val="bg1"/>
                </a:solidFill>
              </a:defRPr>
            </a:lvl1pPr>
          </a:lstStyle>
          <a:p>
            <a:pPr rtl="0"/>
            <a:r>
              <a:rPr lang="pt-br">
                <a:solidFill>
                  <a:schemeClr val="bg1"/>
                </a:solidFill>
              </a:rPr>
              <a:t>Clique para adicionar um título</a:t>
            </a:r>
          </a:p>
        </p:txBody>
      </p:sp>
      <p:sp>
        <p:nvSpPr>
          <p:cNvPr id="10" name="Retângulo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1" name="Retângulo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Espaço Reservado para Rodapé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rtlCol="0"/>
          <a:lstStyle/>
          <a:p>
            <a:pPr rtl="0"/>
            <a:r>
              <a:rPr lang="pt-br"/>
              <a:t>Título da Apresentação</a:t>
            </a:r>
          </a:p>
        </p:txBody>
      </p:sp>
      <p:sp>
        <p:nvSpPr>
          <p:cNvPr id="13" name="Espaço Reservado para Data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rtlCol="0"/>
          <a:lstStyle/>
          <a:p>
            <a:pPr rtl="0"/>
            <a:r>
              <a:rPr lang="en-US"/>
              <a:t>4/2/2021</a:t>
            </a:r>
            <a:endParaRPr lang="en-US" dirty="0"/>
          </a:p>
        </p:txBody>
      </p:sp>
      <p:sp>
        <p:nvSpPr>
          <p:cNvPr id="14" name="Espaço Reservado para o Número do Slide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t>‹nº›</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itação">
    <p:bg>
      <p:bgPr>
        <a:solidFill>
          <a:schemeClr val="bg2"/>
        </a:solidFill>
        <a:effectLst/>
      </p:bgPr>
    </p:bg>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 name="Espaço Reservado para Imagem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rtlCol="0" anchor="t">
            <a:noAutofit/>
          </a:bodyPr>
          <a:lstStyle>
            <a:lvl1pPr algn="ctr">
              <a:defRPr/>
            </a:lvl1pPr>
          </a:lstStyle>
          <a:p>
            <a:pPr rtl="0"/>
            <a:r>
              <a:rPr lang="pt-br"/>
              <a:t>Clique para adicionar foto</a:t>
            </a:r>
          </a:p>
        </p:txBody>
      </p:sp>
      <p:sp>
        <p:nvSpPr>
          <p:cNvPr id="2" name="Título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rtlCol="0" anchor="b"/>
          <a:lstStyle>
            <a:lvl1pPr marL="365760">
              <a:lnSpc>
                <a:spcPct val="100000"/>
              </a:lnSpc>
              <a:spcBef>
                <a:spcPts val="1000"/>
              </a:spcBef>
              <a:defRPr sz="3600">
                <a:solidFill>
                  <a:schemeClr val="bg1"/>
                </a:solidFill>
              </a:defRPr>
            </a:lvl1pPr>
          </a:lstStyle>
          <a:p>
            <a:pPr rtl="0"/>
            <a:r>
              <a:rPr lang="pt-br"/>
              <a:t>CLIQUE PARA EDITAR O ESTILO DO TÍTULO MESTRE</a:t>
            </a:r>
          </a:p>
        </p:txBody>
      </p:sp>
      <p:sp>
        <p:nvSpPr>
          <p:cNvPr id="5" name="Espaço Reservado para Texto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rtlCol="0"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Clique para editar o texto Mestre </a:t>
            </a:r>
          </a:p>
        </p:txBody>
      </p:sp>
      <p:sp>
        <p:nvSpPr>
          <p:cNvPr id="24" name="Espaço Reservado para Rodapé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pt-br"/>
              <a:t>Título da Apresentação</a:t>
            </a:r>
          </a:p>
        </p:txBody>
      </p:sp>
      <p:sp>
        <p:nvSpPr>
          <p:cNvPr id="26" name="Espaço Reservado para Data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US"/>
              <a:t>4/2/2021</a:t>
            </a:r>
            <a:endParaRPr lang="en-US" dirty="0"/>
          </a:p>
        </p:txBody>
      </p:sp>
      <p:sp>
        <p:nvSpPr>
          <p:cNvPr id="27" name="Espaço Reservado para o Número do Slide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US" smtClean="0"/>
              <a:pPr rtl="0"/>
              <a:t>‹nº›</a:t>
            </a:fld>
            <a:endParaRPr lang="en-US" dirty="0"/>
          </a:p>
        </p:txBody>
      </p:sp>
    </p:spTree>
    <p:extLst>
      <p:ext uri="{BB962C8B-B14F-4D97-AF65-F5344CB8AC3E}">
        <p14:creationId xmlns:p14="http://schemas.microsoft.com/office/powerpoint/2010/main" val="1747931588"/>
      </p:ext>
    </p:extLst>
  </p:cSld>
  <p:clrMapOvr>
    <a:masterClrMapping/>
  </p:clrMapOvr>
  <p:hf hdr="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quipe">
    <p:spTree>
      <p:nvGrpSpPr>
        <p:cNvPr id="1" name=""/>
        <p:cNvGrpSpPr/>
        <p:nvPr/>
      </p:nvGrpSpPr>
      <p:grpSpPr>
        <a:xfrm>
          <a:off x="0" y="0"/>
          <a:ext cx="0" cy="0"/>
          <a:chOff x="0" y="0"/>
          <a:chExt cx="0" cy="0"/>
        </a:xfrm>
      </p:grpSpPr>
      <p:sp useBgFill="1">
        <p:nvSpPr>
          <p:cNvPr id="19" name="Retângulo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7" name="Retângulo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8" name="Retângulo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9" name="Título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pt-br">
                <a:solidFill>
                  <a:schemeClr val="bg1"/>
                </a:solidFill>
              </a:rPr>
              <a:t>Clique para adicionar um título</a:t>
            </a:r>
          </a:p>
        </p:txBody>
      </p:sp>
      <p:sp>
        <p:nvSpPr>
          <p:cNvPr id="30" name="Retângulo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1" name="Retângulo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3" name="Espaço Reservado para Rodapé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rtlCol="0"/>
          <a:lstStyle/>
          <a:p>
            <a:pPr rtl="0"/>
            <a:r>
              <a:rPr lang="pt-br"/>
              <a:t>Título da Apresentação</a:t>
            </a:r>
          </a:p>
        </p:txBody>
      </p:sp>
      <p:sp>
        <p:nvSpPr>
          <p:cNvPr id="34" name="Espaço Reservado para Data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rtlCol="0"/>
          <a:lstStyle/>
          <a:p>
            <a:pPr rtl="0"/>
            <a:r>
              <a:rPr lang="en-US"/>
              <a:t>4/2/2021</a:t>
            </a:r>
            <a:endParaRPr lang="en-US" dirty="0"/>
          </a:p>
        </p:txBody>
      </p:sp>
      <p:sp>
        <p:nvSpPr>
          <p:cNvPr id="35" name="Espaço Reservado para o Número do Slide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t>‹nº›</a:t>
            </a:fld>
            <a:endParaRPr lang="en-US" dirty="0"/>
          </a:p>
        </p:txBody>
      </p:sp>
      <p:sp>
        <p:nvSpPr>
          <p:cNvPr id="24" name="Espaço Reservado para Imagem 11">
            <a:extLst>
              <a:ext uri="{FF2B5EF4-FFF2-40B4-BE49-F238E27FC236}">
                <a16:creationId xmlns:a16="http://schemas.microsoft.com/office/drawing/2014/main" id="{F0EE079C-10D4-4C0C-8F48-80E71610057B}"/>
              </a:ext>
            </a:extLst>
          </p:cNvPr>
          <p:cNvSpPr>
            <a:spLocks noGrp="1"/>
          </p:cNvSpPr>
          <p:nvPr>
            <p:ph type="pic" sz="quarter" idx="14"/>
          </p:nvPr>
        </p:nvSpPr>
        <p:spPr>
          <a:xfrm>
            <a:off x="1791431" y="908329"/>
            <a:ext cx="2029968" cy="2029968"/>
          </a:xfrm>
          <a:prstGeom prst="rect">
            <a:avLst/>
          </a:prstGeom>
        </p:spPr>
        <p:txBody>
          <a:bodyPr rtlCol="0"/>
          <a:lstStyle>
            <a:lvl1pPr algn="ctr">
              <a:defRPr/>
            </a:lvl1pPr>
          </a:lstStyle>
          <a:p>
            <a:pPr rtl="0"/>
            <a:endParaRPr lang="en-US"/>
          </a:p>
        </p:txBody>
      </p:sp>
      <p:sp>
        <p:nvSpPr>
          <p:cNvPr id="25" name="Espaço Reservado para Imagem 11">
            <a:extLst>
              <a:ext uri="{FF2B5EF4-FFF2-40B4-BE49-F238E27FC236}">
                <a16:creationId xmlns:a16="http://schemas.microsoft.com/office/drawing/2014/main" id="{EF9D7489-BAB3-49B7-B83B-9F6131DC9D62}"/>
              </a:ext>
            </a:extLst>
          </p:cNvPr>
          <p:cNvSpPr>
            <a:spLocks noGrp="1"/>
          </p:cNvSpPr>
          <p:nvPr>
            <p:ph type="pic" sz="quarter" idx="15"/>
          </p:nvPr>
        </p:nvSpPr>
        <p:spPr>
          <a:xfrm>
            <a:off x="4334461" y="908329"/>
            <a:ext cx="2029968" cy="2029968"/>
          </a:xfrm>
          <a:prstGeom prst="rect">
            <a:avLst/>
          </a:prstGeom>
        </p:spPr>
        <p:txBody>
          <a:bodyPr rtlCol="0"/>
          <a:lstStyle>
            <a:lvl1pPr algn="ctr">
              <a:defRPr/>
            </a:lvl1pPr>
          </a:lstStyle>
          <a:p>
            <a:pPr rtl="0"/>
            <a:endParaRPr lang="en-US" dirty="0"/>
          </a:p>
        </p:txBody>
      </p:sp>
      <p:sp>
        <p:nvSpPr>
          <p:cNvPr id="26" name="Espaço Reservado para Imagem 11">
            <a:extLst>
              <a:ext uri="{FF2B5EF4-FFF2-40B4-BE49-F238E27FC236}">
                <a16:creationId xmlns:a16="http://schemas.microsoft.com/office/drawing/2014/main" id="{BC0EEF5C-B219-4286-B517-426EDF4EAF50}"/>
              </a:ext>
            </a:extLst>
          </p:cNvPr>
          <p:cNvSpPr>
            <a:spLocks noGrp="1"/>
          </p:cNvSpPr>
          <p:nvPr>
            <p:ph type="pic" sz="quarter" idx="16"/>
          </p:nvPr>
        </p:nvSpPr>
        <p:spPr>
          <a:xfrm>
            <a:off x="6877491" y="908329"/>
            <a:ext cx="2029968" cy="2029968"/>
          </a:xfrm>
          <a:prstGeom prst="rect">
            <a:avLst/>
          </a:prstGeom>
        </p:spPr>
        <p:txBody>
          <a:bodyPr rtlCol="0"/>
          <a:lstStyle>
            <a:lvl1pPr algn="ctr">
              <a:defRPr/>
            </a:lvl1pPr>
          </a:lstStyle>
          <a:p>
            <a:pPr rtl="0"/>
            <a:endParaRPr lang="en-US"/>
          </a:p>
        </p:txBody>
      </p:sp>
      <p:sp>
        <p:nvSpPr>
          <p:cNvPr id="32" name="Espaço Reservado para Imagem 11">
            <a:extLst>
              <a:ext uri="{FF2B5EF4-FFF2-40B4-BE49-F238E27FC236}">
                <a16:creationId xmlns:a16="http://schemas.microsoft.com/office/drawing/2014/main" id="{66462103-08B6-4C6F-88CC-03FF546261B3}"/>
              </a:ext>
            </a:extLst>
          </p:cNvPr>
          <p:cNvSpPr>
            <a:spLocks noGrp="1"/>
          </p:cNvSpPr>
          <p:nvPr>
            <p:ph type="pic" sz="quarter" idx="17"/>
          </p:nvPr>
        </p:nvSpPr>
        <p:spPr>
          <a:xfrm>
            <a:off x="9420521" y="908329"/>
            <a:ext cx="2029968" cy="2029968"/>
          </a:xfrm>
          <a:prstGeom prst="rect">
            <a:avLst/>
          </a:prstGeom>
        </p:spPr>
        <p:txBody>
          <a:bodyPr rtlCol="0"/>
          <a:lstStyle>
            <a:lvl1pPr algn="ctr">
              <a:defRPr/>
            </a:lvl1pPr>
          </a:lstStyle>
          <a:p>
            <a:pPr rtl="0"/>
            <a:endParaRPr lang="en-US" dirty="0"/>
          </a:p>
        </p:txBody>
      </p:sp>
      <p:sp>
        <p:nvSpPr>
          <p:cNvPr id="36" name="Espaço Reservado para Texto 20">
            <a:extLst>
              <a:ext uri="{FF2B5EF4-FFF2-40B4-BE49-F238E27FC236}">
                <a16:creationId xmlns:a16="http://schemas.microsoft.com/office/drawing/2014/main" id="{278BA700-11E2-4D8A-A0C6-7CE3C00EC78A}"/>
              </a:ext>
            </a:extLst>
          </p:cNvPr>
          <p:cNvSpPr>
            <a:spLocks noGrp="1"/>
          </p:cNvSpPr>
          <p:nvPr>
            <p:ph type="body" sz="quarter" idx="18" hasCustomPrompt="1"/>
          </p:nvPr>
        </p:nvSpPr>
        <p:spPr>
          <a:xfrm>
            <a:off x="1791431" y="3060803"/>
            <a:ext cx="2029968" cy="365125"/>
          </a:xfrm>
        </p:spPr>
        <p:txBody>
          <a:bodyPr rtlCol="0"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rtl="0"/>
            <a:r>
              <a:rPr lang="pt-br"/>
              <a:t>Nome</a:t>
            </a:r>
          </a:p>
        </p:txBody>
      </p:sp>
      <p:sp>
        <p:nvSpPr>
          <p:cNvPr id="37" name="Espaço Reservado para Texto 22">
            <a:extLst>
              <a:ext uri="{FF2B5EF4-FFF2-40B4-BE49-F238E27FC236}">
                <a16:creationId xmlns:a16="http://schemas.microsoft.com/office/drawing/2014/main" id="{F5914669-6EB5-485E-AB8B-3A2E4F171886}"/>
              </a:ext>
            </a:extLst>
          </p:cNvPr>
          <p:cNvSpPr>
            <a:spLocks noGrp="1"/>
          </p:cNvSpPr>
          <p:nvPr>
            <p:ph type="body" sz="quarter" idx="19" hasCustomPrompt="1"/>
          </p:nvPr>
        </p:nvSpPr>
        <p:spPr>
          <a:xfrm>
            <a:off x="1791431" y="3365169"/>
            <a:ext cx="2029968" cy="274320"/>
          </a:xfrm>
        </p:spPr>
        <p:txBody>
          <a:bodyPr rtlCol="0" anchor="ctr">
            <a:noAutofit/>
          </a:bodyPr>
          <a:lstStyle>
            <a:lvl1pPr marL="0" indent="0" algn="ctr">
              <a:lnSpc>
                <a:spcPct val="100000"/>
              </a:lnSpc>
              <a:spcBef>
                <a:spcPts val="0"/>
              </a:spcBef>
              <a:spcAft>
                <a:spcPts val="0"/>
              </a:spcAft>
              <a:buNone/>
              <a:defRPr lang="en-US" sz="1600" b="0" kern="1200" spc="20" dirty="0">
                <a:solidFill>
                  <a:schemeClr val="tx1"/>
                </a:solidFill>
                <a:latin typeface="+mn-lt"/>
                <a:ea typeface="+mn-ea"/>
                <a:cs typeface="+mn-cs"/>
              </a:defRPr>
            </a:lvl1pPr>
          </a:lstStyle>
          <a:p>
            <a:pPr lvl="0" rtl="0"/>
            <a:r>
              <a:rPr lang="pt-br"/>
              <a:t>Título</a:t>
            </a:r>
          </a:p>
        </p:txBody>
      </p:sp>
      <p:sp>
        <p:nvSpPr>
          <p:cNvPr id="38" name="Espaço Reservado para Texto 20">
            <a:extLst>
              <a:ext uri="{FF2B5EF4-FFF2-40B4-BE49-F238E27FC236}">
                <a16:creationId xmlns:a16="http://schemas.microsoft.com/office/drawing/2014/main" id="{59BCC58C-2434-490A-8749-D8311B9025F8}"/>
              </a:ext>
            </a:extLst>
          </p:cNvPr>
          <p:cNvSpPr>
            <a:spLocks noGrp="1"/>
          </p:cNvSpPr>
          <p:nvPr>
            <p:ph type="body" sz="quarter" idx="20" hasCustomPrompt="1"/>
          </p:nvPr>
        </p:nvSpPr>
        <p:spPr>
          <a:xfrm>
            <a:off x="4334461" y="3060803"/>
            <a:ext cx="2029968" cy="365125"/>
          </a:xfrm>
        </p:spPr>
        <p:txBody>
          <a:bodyPr rtlCol="0"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rtl="0"/>
            <a:r>
              <a:rPr lang="pt-br"/>
              <a:t>Nome</a:t>
            </a:r>
          </a:p>
        </p:txBody>
      </p:sp>
      <p:sp>
        <p:nvSpPr>
          <p:cNvPr id="39" name="Espaço Reservado para Texto 22">
            <a:extLst>
              <a:ext uri="{FF2B5EF4-FFF2-40B4-BE49-F238E27FC236}">
                <a16:creationId xmlns:a16="http://schemas.microsoft.com/office/drawing/2014/main" id="{8FD90DAF-BAFA-4B9E-A682-AD69AEC3ABF0}"/>
              </a:ext>
            </a:extLst>
          </p:cNvPr>
          <p:cNvSpPr>
            <a:spLocks noGrp="1"/>
          </p:cNvSpPr>
          <p:nvPr>
            <p:ph type="body" sz="quarter" idx="21" hasCustomPrompt="1"/>
          </p:nvPr>
        </p:nvSpPr>
        <p:spPr>
          <a:xfrm>
            <a:off x="4334461" y="3365169"/>
            <a:ext cx="2029968" cy="274320"/>
          </a:xfrm>
        </p:spPr>
        <p:txBody>
          <a:bodyPr rtlCol="0"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rtl="0"/>
            <a:r>
              <a:rPr lang="pt-br"/>
              <a:t>Título</a:t>
            </a:r>
          </a:p>
        </p:txBody>
      </p:sp>
      <p:sp>
        <p:nvSpPr>
          <p:cNvPr id="40" name="Espaço Reservado para Texto 20">
            <a:extLst>
              <a:ext uri="{FF2B5EF4-FFF2-40B4-BE49-F238E27FC236}">
                <a16:creationId xmlns:a16="http://schemas.microsoft.com/office/drawing/2014/main" id="{5E3B0A9D-DD75-43E3-A689-283E65DF3F6D}"/>
              </a:ext>
            </a:extLst>
          </p:cNvPr>
          <p:cNvSpPr>
            <a:spLocks noGrp="1"/>
          </p:cNvSpPr>
          <p:nvPr>
            <p:ph type="body" sz="quarter" idx="22" hasCustomPrompt="1"/>
          </p:nvPr>
        </p:nvSpPr>
        <p:spPr>
          <a:xfrm>
            <a:off x="6877491" y="3060803"/>
            <a:ext cx="2029968" cy="365125"/>
          </a:xfrm>
        </p:spPr>
        <p:txBody>
          <a:bodyPr rtlCol="0"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rtl="0"/>
            <a:r>
              <a:rPr lang="pt-br"/>
              <a:t>Nome</a:t>
            </a:r>
          </a:p>
        </p:txBody>
      </p:sp>
      <p:sp>
        <p:nvSpPr>
          <p:cNvPr id="41" name="Espaço Reservado para Texto 22">
            <a:extLst>
              <a:ext uri="{FF2B5EF4-FFF2-40B4-BE49-F238E27FC236}">
                <a16:creationId xmlns:a16="http://schemas.microsoft.com/office/drawing/2014/main" id="{EA0EDFB3-D33B-471A-B50B-93FB68524152}"/>
              </a:ext>
            </a:extLst>
          </p:cNvPr>
          <p:cNvSpPr>
            <a:spLocks noGrp="1"/>
          </p:cNvSpPr>
          <p:nvPr>
            <p:ph type="body" sz="quarter" idx="23" hasCustomPrompt="1"/>
          </p:nvPr>
        </p:nvSpPr>
        <p:spPr>
          <a:xfrm>
            <a:off x="6877491" y="3365169"/>
            <a:ext cx="2029968" cy="274320"/>
          </a:xfrm>
        </p:spPr>
        <p:txBody>
          <a:bodyPr rtlCol="0" anchor="ctr">
            <a:noAutofit/>
          </a:bodyPr>
          <a:lstStyle>
            <a:lvl1pPr marL="0" indent="0" algn="ctr">
              <a:lnSpc>
                <a:spcPct val="100000"/>
              </a:lnSpc>
              <a:spcBef>
                <a:spcPts val="0"/>
              </a:spcBef>
              <a:spcAft>
                <a:spcPts val="672"/>
              </a:spcAft>
              <a:buNone/>
              <a:defRPr lang="en-US" sz="1600" b="0" kern="1200" spc="20" dirty="0">
                <a:solidFill>
                  <a:schemeClr val="tx1"/>
                </a:solidFill>
                <a:latin typeface="+mn-lt"/>
                <a:ea typeface="+mn-ea"/>
                <a:cs typeface="+mn-cs"/>
              </a:defRPr>
            </a:lvl1pPr>
          </a:lstStyle>
          <a:p>
            <a:pPr lvl="0" rtl="0"/>
            <a:r>
              <a:rPr lang="pt-br"/>
              <a:t>Título</a:t>
            </a:r>
          </a:p>
        </p:txBody>
      </p:sp>
      <p:sp>
        <p:nvSpPr>
          <p:cNvPr id="42" name="Espaço Reservado para Texto 20">
            <a:extLst>
              <a:ext uri="{FF2B5EF4-FFF2-40B4-BE49-F238E27FC236}">
                <a16:creationId xmlns:a16="http://schemas.microsoft.com/office/drawing/2014/main" id="{39A96C54-26D5-4B10-A345-F6C034F2E707}"/>
              </a:ext>
            </a:extLst>
          </p:cNvPr>
          <p:cNvSpPr>
            <a:spLocks noGrp="1"/>
          </p:cNvSpPr>
          <p:nvPr>
            <p:ph type="body" sz="quarter" idx="24" hasCustomPrompt="1"/>
          </p:nvPr>
        </p:nvSpPr>
        <p:spPr>
          <a:xfrm>
            <a:off x="9420521" y="3060803"/>
            <a:ext cx="2029968" cy="365125"/>
          </a:xfrm>
        </p:spPr>
        <p:txBody>
          <a:bodyPr rtlCol="0"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rtl="0"/>
            <a:r>
              <a:rPr lang="pt-br"/>
              <a:t>Nome</a:t>
            </a:r>
          </a:p>
        </p:txBody>
      </p:sp>
      <p:sp>
        <p:nvSpPr>
          <p:cNvPr id="43" name="Espaço Reservado para Texto 22">
            <a:extLst>
              <a:ext uri="{FF2B5EF4-FFF2-40B4-BE49-F238E27FC236}">
                <a16:creationId xmlns:a16="http://schemas.microsoft.com/office/drawing/2014/main" id="{4316B0AE-245F-4164-BF74-B514BA424CB5}"/>
              </a:ext>
            </a:extLst>
          </p:cNvPr>
          <p:cNvSpPr>
            <a:spLocks noGrp="1"/>
          </p:cNvSpPr>
          <p:nvPr>
            <p:ph type="body" sz="quarter" idx="25" hasCustomPrompt="1"/>
          </p:nvPr>
        </p:nvSpPr>
        <p:spPr>
          <a:xfrm>
            <a:off x="9420521" y="3365169"/>
            <a:ext cx="2029968" cy="274320"/>
          </a:xfrm>
        </p:spPr>
        <p:txBody>
          <a:bodyPr rtlCol="0"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rtl="0"/>
            <a:r>
              <a:rPr lang="pt-br"/>
              <a:t>Título</a:t>
            </a:r>
          </a:p>
        </p:txBody>
      </p:sp>
    </p:spTree>
    <p:extLst>
      <p:ext uri="{BB962C8B-B14F-4D97-AF65-F5344CB8AC3E}">
        <p14:creationId xmlns:p14="http://schemas.microsoft.com/office/powerpoint/2010/main" val="3672599757"/>
      </p:ext>
    </p:extLst>
  </p:cSld>
  <p:clrMapOvr>
    <a:masterClrMapping/>
  </p:clrMapOvr>
  <p:hf hdr="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nha do Tempo">
    <p:spTree>
      <p:nvGrpSpPr>
        <p:cNvPr id="1" name=""/>
        <p:cNvGrpSpPr/>
        <p:nvPr/>
      </p:nvGrpSpPr>
      <p:grpSpPr>
        <a:xfrm>
          <a:off x="0" y="0"/>
          <a:ext cx="0" cy="0"/>
          <a:chOff x="0" y="0"/>
          <a:chExt cx="0" cy="0"/>
        </a:xfrm>
      </p:grpSpPr>
      <p:sp useBgFill="1">
        <p:nvSpPr>
          <p:cNvPr id="2" name="Retângulo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 name="Retângulo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4" name="Retângulo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 name="Título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rtlCol="0"/>
          <a:lstStyle>
            <a:lvl1pPr>
              <a:defRPr>
                <a:solidFill>
                  <a:schemeClr val="bg1"/>
                </a:solidFill>
              </a:defRPr>
            </a:lvl1pPr>
          </a:lstStyle>
          <a:p>
            <a:pPr rtl="0"/>
            <a:r>
              <a:rPr lang="pt-br">
                <a:solidFill>
                  <a:schemeClr val="bg1"/>
                </a:solidFill>
              </a:rPr>
              <a:t>Clique para adicionar um título</a:t>
            </a:r>
          </a:p>
        </p:txBody>
      </p:sp>
      <p:sp>
        <p:nvSpPr>
          <p:cNvPr id="6" name="Retângulo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Retângulo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Espaço Reservado para Rodapé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rtlCol="0"/>
          <a:lstStyle/>
          <a:p>
            <a:pPr rtl="0"/>
            <a:r>
              <a:rPr lang="pt-br"/>
              <a:t>Título da Apresentação</a:t>
            </a:r>
          </a:p>
        </p:txBody>
      </p:sp>
      <p:sp>
        <p:nvSpPr>
          <p:cNvPr id="9" name="Espaço Reservado para Data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rtlCol="0"/>
          <a:lstStyle/>
          <a:p>
            <a:pPr rtl="0"/>
            <a:r>
              <a:rPr lang="en-US"/>
              <a:t>4/2/2021</a:t>
            </a:r>
            <a:endParaRPr lang="en-US" dirty="0"/>
          </a:p>
        </p:txBody>
      </p:sp>
      <p:sp>
        <p:nvSpPr>
          <p:cNvPr id="10" name="Espaço Reservado para o Número do Slide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t>‹nº›</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Espaço Reservado para Título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pPr rtl="0"/>
            <a:r>
              <a:rPr lang="pt-br"/>
              <a:t>Clique para editar o estilo de título Mestre</a:t>
            </a:r>
            <a:endParaRPr lang="en-US" dirty="0"/>
          </a:p>
        </p:txBody>
      </p:sp>
      <p:sp>
        <p:nvSpPr>
          <p:cNvPr id="3" name="Espaço Reservado para Texto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en-US"/>
              <a:t>4/2/2021</a:t>
            </a:r>
            <a:endParaRPr lang="en-US" dirty="0"/>
          </a:p>
        </p:txBody>
      </p:sp>
      <p:sp>
        <p:nvSpPr>
          <p:cNvPr id="5" name="Espaço Reservado para Rodapé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pPr rtl="0"/>
            <a:r>
              <a:rPr lang="pt-br"/>
              <a:t>Título da Apresentação</a:t>
            </a:r>
          </a:p>
        </p:txBody>
      </p:sp>
      <p:sp>
        <p:nvSpPr>
          <p:cNvPr id="6" name="Espaço Reservado para o Número do Slide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pPr rtl="0"/>
            <a:fld id="{FAEF9944-A4F6-4C59-AEBD-678D6480B8EA}" type="slidenum">
              <a:rPr lang="en-US" smtClean="0"/>
              <a:pPr rtl="0"/>
              <a:t>‹nº›</a:t>
            </a:fld>
            <a:endParaRPr lang="en-US" dirty="0"/>
          </a:p>
        </p:txBody>
      </p:sp>
      <p:sp>
        <p:nvSpPr>
          <p:cNvPr id="21" name="Retângulo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37k_ATw1UHs" TargetMode="External"/><Relationship Id="rId2" Type="http://schemas.openxmlformats.org/officeDocument/2006/relationships/hyperlink" Target="mailto:jamesleviittner@gmail.com" TargetMode="Externa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54.jpg"/><Relationship Id="rId4" Type="http://schemas.openxmlformats.org/officeDocument/2006/relationships/hyperlink" Target="mailto:jamesleviittner@gmail.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0814B6A3-5F3E-4909-8ED5-87FE82492264}"/>
              </a:ext>
            </a:extLst>
          </p:cNvPr>
          <p:cNvSpPr>
            <a:spLocks noGrp="1"/>
          </p:cNvSpPr>
          <p:nvPr>
            <p:ph type="ctrTitle"/>
          </p:nvPr>
        </p:nvSpPr>
        <p:spPr>
          <a:xfrm>
            <a:off x="1628168" y="1057522"/>
            <a:ext cx="5120975" cy="2173433"/>
          </a:xfrm>
        </p:spPr>
        <p:txBody>
          <a:bodyPr vert="horz" lIns="109728" tIns="109728" rIns="109728" bIns="91440" rtlCol="0" anchor="ctr">
            <a:noAutofit/>
          </a:bodyPr>
          <a:lstStyle/>
          <a:p>
            <a:pPr rtl="0"/>
            <a:r>
              <a:rPr lang="pt-BR" sz="3200" dirty="0"/>
              <a:t>A</a:t>
            </a:r>
            <a:r>
              <a:rPr lang="pt-br" sz="3200" dirty="0"/>
              <a:t>nálise para investimento em propriedades do </a:t>
            </a:r>
            <a:r>
              <a:rPr lang="pt-br" sz="3200" dirty="0" err="1"/>
              <a:t>airbnb</a:t>
            </a:r>
            <a:r>
              <a:rPr lang="pt-br" sz="3200" dirty="0"/>
              <a:t> em </a:t>
            </a:r>
            <a:r>
              <a:rPr lang="pt-BR" sz="3200" dirty="0" err="1"/>
              <a:t>B</a:t>
            </a:r>
            <a:r>
              <a:rPr lang="pt-br" sz="3200" dirty="0" err="1"/>
              <a:t>oston-ma</a:t>
            </a:r>
            <a:endParaRPr lang="pt-br" sz="3200" dirty="0"/>
          </a:p>
        </p:txBody>
      </p:sp>
      <p:sp>
        <p:nvSpPr>
          <p:cNvPr id="8" name="Subtítulo 7">
            <a:extLst>
              <a:ext uri="{FF2B5EF4-FFF2-40B4-BE49-F238E27FC236}">
                <a16:creationId xmlns:a16="http://schemas.microsoft.com/office/drawing/2014/main" id="{4B0552E2-3F84-4A73-A16B-C54043C663D5}"/>
              </a:ext>
            </a:extLst>
          </p:cNvPr>
          <p:cNvSpPr>
            <a:spLocks noGrp="1"/>
          </p:cNvSpPr>
          <p:nvPr>
            <p:ph type="subTitle" idx="1"/>
          </p:nvPr>
        </p:nvSpPr>
        <p:spPr>
          <a:xfrm>
            <a:off x="1216743" y="3487995"/>
            <a:ext cx="5414966" cy="3303638"/>
          </a:xfrm>
        </p:spPr>
        <p:txBody>
          <a:bodyPr vert="horz" lIns="109728" tIns="109728" rIns="109728" bIns="91440" rtlCol="0" anchor="t">
            <a:normAutofit fontScale="55000" lnSpcReduction="20000"/>
          </a:bodyPr>
          <a:lstStyle/>
          <a:p>
            <a:pPr rtl="0"/>
            <a:r>
              <a:rPr lang="pt-br" dirty="0">
                <a:solidFill>
                  <a:srgbClr val="595460"/>
                </a:solidFill>
              </a:rPr>
              <a:t>James Levi Ittner</a:t>
            </a:r>
          </a:p>
          <a:p>
            <a:pPr rtl="0"/>
            <a:r>
              <a:rPr lang="pt-BR" dirty="0">
                <a:solidFill>
                  <a:srgbClr val="595460"/>
                </a:solidFill>
              </a:rPr>
              <a:t>47 99601-7175</a:t>
            </a:r>
          </a:p>
          <a:p>
            <a:pPr rtl="0"/>
            <a:r>
              <a:rPr lang="pt-BR" dirty="0">
                <a:solidFill>
                  <a:srgbClr val="595460"/>
                </a:solidFill>
                <a:hlinkClick r:id="rId2"/>
              </a:rPr>
              <a:t>jamesleviittner@gmail.com</a:t>
            </a:r>
            <a:endParaRPr lang="pt-BR" dirty="0">
              <a:solidFill>
                <a:srgbClr val="595460"/>
              </a:solidFill>
            </a:endParaRPr>
          </a:p>
          <a:p>
            <a:pPr rtl="0"/>
            <a:r>
              <a:rPr lang="pt-BR" dirty="0">
                <a:solidFill>
                  <a:srgbClr val="595460"/>
                </a:solidFill>
              </a:rPr>
              <a:t>Rua Gustavo Bruck, 44, </a:t>
            </a:r>
            <a:r>
              <a:rPr lang="pt-BR" dirty="0" err="1">
                <a:solidFill>
                  <a:srgbClr val="595460"/>
                </a:solidFill>
              </a:rPr>
              <a:t>Czerniewicz</a:t>
            </a:r>
            <a:r>
              <a:rPr lang="pt-BR" dirty="0">
                <a:solidFill>
                  <a:srgbClr val="595460"/>
                </a:solidFill>
              </a:rPr>
              <a:t>, Jaraguá do Sul-SC, Brasil</a:t>
            </a:r>
          </a:p>
          <a:p>
            <a:pPr rtl="0"/>
            <a:r>
              <a:rPr lang="pt-BR" dirty="0">
                <a:solidFill>
                  <a:srgbClr val="595460"/>
                </a:solidFill>
              </a:rPr>
              <a:t>Link para apresentação Youtube</a:t>
            </a:r>
          </a:p>
          <a:p>
            <a:pPr rtl="0"/>
            <a:r>
              <a:rPr lang="pt-BR" dirty="0">
                <a:solidFill>
                  <a:srgbClr val="595460"/>
                </a:solidFill>
                <a:hlinkClick r:id="rId3"/>
              </a:rPr>
              <a:t>https://www.youtube.com/watch?v=37k_ATw1UHs</a:t>
            </a:r>
            <a:endParaRPr lang="pt-BR" dirty="0">
              <a:solidFill>
                <a:srgbClr val="595460"/>
              </a:solidFill>
            </a:endParaRPr>
          </a:p>
          <a:p>
            <a:pPr rtl="0"/>
            <a:r>
              <a:rPr lang="pt-BR" dirty="0">
                <a:solidFill>
                  <a:srgbClr val="595460"/>
                </a:solidFill>
              </a:rPr>
              <a:t>Link arquivo - https://1drv.ms/p/s!ArfNwgWXDUX0k-Is2Gxa_u7H0z5a6A?e=0zDrbI</a:t>
            </a:r>
          </a:p>
          <a:p>
            <a:pPr rtl="0"/>
            <a:endParaRPr lang="pt-br" dirty="0">
              <a:solidFill>
                <a:srgbClr val="595460"/>
              </a:solidFill>
            </a:endParaRPr>
          </a:p>
        </p:txBody>
      </p:sp>
      <p:pic>
        <p:nvPicPr>
          <p:cNvPr id="5" name="Espaço Reservado para Imagem 4" descr="Castelo com ponte na beira da água&#10;&#10;Descrição gerada automaticamente">
            <a:extLst>
              <a:ext uri="{FF2B5EF4-FFF2-40B4-BE49-F238E27FC236}">
                <a16:creationId xmlns:a16="http://schemas.microsoft.com/office/drawing/2014/main" id="{F0165E56-C87B-F308-F48B-7BA43EF4E9D8}"/>
              </a:ext>
            </a:extLst>
          </p:cNvPr>
          <p:cNvPicPr>
            <a:picLocks noGrp="1" noChangeAspect="1"/>
          </p:cNvPicPr>
          <p:nvPr>
            <p:ph type="pic" sz="quarter" idx="13"/>
          </p:nvPr>
        </p:nvPicPr>
        <p:blipFill>
          <a:blip r:embed="rId4"/>
          <a:srcRect l="24088" r="24088"/>
          <a:stretch>
            <a:fillRect/>
          </a:stretch>
        </p:blipFill>
        <p:spPr/>
      </p:pic>
    </p:spTree>
    <p:extLst>
      <p:ext uri="{BB962C8B-B14F-4D97-AF65-F5344CB8AC3E}">
        <p14:creationId xmlns:p14="http://schemas.microsoft.com/office/powerpoint/2010/main" val="3111549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linhas&#10;&#10;Descrição gerada automaticamente">
            <a:extLst>
              <a:ext uri="{FF2B5EF4-FFF2-40B4-BE49-F238E27FC236}">
                <a16:creationId xmlns:a16="http://schemas.microsoft.com/office/drawing/2014/main" id="{550DBFF1-CB3B-8BE3-E05F-34BF47AA2330}"/>
              </a:ext>
            </a:extLst>
          </p:cNvPr>
          <p:cNvPicPr>
            <a:picLocks noChangeAspect="1"/>
          </p:cNvPicPr>
          <p:nvPr/>
        </p:nvPicPr>
        <p:blipFill>
          <a:blip r:embed="rId2"/>
          <a:stretch>
            <a:fillRect/>
          </a:stretch>
        </p:blipFill>
        <p:spPr>
          <a:xfrm>
            <a:off x="1086772" y="2254990"/>
            <a:ext cx="8337447" cy="4045389"/>
          </a:xfrm>
          <a:prstGeom prst="rect">
            <a:avLst/>
          </a:prstGeom>
        </p:spPr>
      </p:pic>
      <p:sp>
        <p:nvSpPr>
          <p:cNvPr id="6" name="Título 5">
            <a:extLst>
              <a:ext uri="{FF2B5EF4-FFF2-40B4-BE49-F238E27FC236}">
                <a16:creationId xmlns:a16="http://schemas.microsoft.com/office/drawing/2014/main" id="{AFE67981-079D-4463-B997-67E6CA039B58}"/>
              </a:ext>
            </a:extLst>
          </p:cNvPr>
          <p:cNvSpPr>
            <a:spLocks noGrp="1"/>
          </p:cNvSpPr>
          <p:nvPr>
            <p:ph type="title"/>
          </p:nvPr>
        </p:nvSpPr>
        <p:spPr>
          <a:xfrm>
            <a:off x="1535371" y="1044054"/>
            <a:ext cx="10013709" cy="1030360"/>
          </a:xfrm>
        </p:spPr>
        <p:txBody>
          <a:bodyPr rtlCol="0">
            <a:noAutofit/>
          </a:bodyPr>
          <a:lstStyle/>
          <a:p>
            <a:pPr rtl="0"/>
            <a:r>
              <a:rPr lang="pt-br" sz="2800"/>
              <a:t>Taxa de ocupação x Reservas</a:t>
            </a:r>
            <a:endParaRPr lang="pt-br" sz="2800" dirty="0"/>
          </a:p>
        </p:txBody>
      </p:sp>
      <p:sp>
        <p:nvSpPr>
          <p:cNvPr id="5" name="Espaço Reservado para o Número do Slide 4">
            <a:extLst>
              <a:ext uri="{FF2B5EF4-FFF2-40B4-BE49-F238E27FC236}">
                <a16:creationId xmlns:a16="http://schemas.microsoft.com/office/drawing/2014/main" id="{EF3BF995-3A96-4426-B458-AE23D8310BF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10</a:t>
            </a:fld>
            <a:endParaRPr lang="en-US" dirty="0"/>
          </a:p>
        </p:txBody>
      </p:sp>
      <p:sp>
        <p:nvSpPr>
          <p:cNvPr id="10" name="CaixaDeTexto 9">
            <a:extLst>
              <a:ext uri="{FF2B5EF4-FFF2-40B4-BE49-F238E27FC236}">
                <a16:creationId xmlns:a16="http://schemas.microsoft.com/office/drawing/2014/main" id="{F07EFA13-5416-DAA1-8D9E-66B010E639D4}"/>
              </a:ext>
            </a:extLst>
          </p:cNvPr>
          <p:cNvSpPr txBox="1"/>
          <p:nvPr/>
        </p:nvSpPr>
        <p:spPr>
          <a:xfrm>
            <a:off x="9431592" y="2267386"/>
            <a:ext cx="2595717" cy="4662815"/>
          </a:xfrm>
          <a:prstGeom prst="rect">
            <a:avLst/>
          </a:prstGeom>
          <a:noFill/>
        </p:spPr>
        <p:txBody>
          <a:bodyPr wrap="square" rtlCol="0">
            <a:spAutoFit/>
          </a:bodyPr>
          <a:lstStyle/>
          <a:p>
            <a:r>
              <a:rPr lang="pt-BR" sz="1100" dirty="0">
                <a:solidFill>
                  <a:srgbClr val="595460"/>
                </a:solidFill>
              </a:rPr>
              <a:t>Aqui podemos observar a taxa de ocupação e o número total de reservas. </a:t>
            </a:r>
            <a:r>
              <a:rPr lang="pt-BR" sz="1100" dirty="0" err="1">
                <a:solidFill>
                  <a:srgbClr val="595460"/>
                </a:solidFill>
              </a:rPr>
              <a:t>Dorchester</a:t>
            </a:r>
            <a:r>
              <a:rPr lang="pt-BR" sz="1100" dirty="0">
                <a:solidFill>
                  <a:srgbClr val="595460"/>
                </a:solidFill>
              </a:rPr>
              <a:t> teve o maior número de reservas, mas o valor médio por noite foi de $ 88,6. Por causa do valor da diária baixo, a taxa de ocupação ficou em 72,3%. Jamaica </a:t>
            </a:r>
            <a:r>
              <a:rPr lang="pt-BR" sz="1100" dirty="0" err="1">
                <a:solidFill>
                  <a:srgbClr val="595460"/>
                </a:solidFill>
              </a:rPr>
              <a:t>Plain</a:t>
            </a:r>
            <a:r>
              <a:rPr lang="pt-BR" sz="1100" dirty="0">
                <a:solidFill>
                  <a:srgbClr val="595460"/>
                </a:solidFill>
              </a:rPr>
              <a:t> também teve um total de reservas de 62 mil, mas o valor médio por noite também ficou abaixo da média geral. </a:t>
            </a:r>
          </a:p>
          <a:p>
            <a:endParaRPr lang="pt-BR" sz="1100" dirty="0">
              <a:solidFill>
                <a:srgbClr val="595460"/>
              </a:solidFill>
            </a:endParaRPr>
          </a:p>
          <a:p>
            <a:r>
              <a:rPr lang="pt-BR" sz="1100" dirty="0">
                <a:solidFill>
                  <a:srgbClr val="595460"/>
                </a:solidFill>
              </a:rPr>
              <a:t>Percebemos também que existe uma tendencia de a taxa de ocupação ser maior onde tem menos propriedades.</a:t>
            </a:r>
          </a:p>
          <a:p>
            <a:endParaRPr lang="pt-BR" sz="1100" dirty="0">
              <a:solidFill>
                <a:srgbClr val="595460"/>
              </a:solidFill>
            </a:endParaRPr>
          </a:p>
          <a:p>
            <a:r>
              <a:rPr lang="pt-BR" sz="1100" dirty="0">
                <a:solidFill>
                  <a:srgbClr val="595460"/>
                </a:solidFill>
              </a:rPr>
              <a:t>Podemos ver que Back </a:t>
            </a:r>
            <a:r>
              <a:rPr lang="pt-BR" sz="1100" dirty="0" err="1">
                <a:solidFill>
                  <a:srgbClr val="595460"/>
                </a:solidFill>
              </a:rPr>
              <a:t>Bay</a:t>
            </a:r>
            <a:r>
              <a:rPr lang="pt-BR" sz="1100" dirty="0">
                <a:solidFill>
                  <a:srgbClr val="595460"/>
                </a:solidFill>
              </a:rPr>
              <a:t>, South </a:t>
            </a:r>
            <a:r>
              <a:rPr lang="pt-BR" sz="1100" dirty="0" err="1">
                <a:solidFill>
                  <a:srgbClr val="595460"/>
                </a:solidFill>
              </a:rPr>
              <a:t>End</a:t>
            </a:r>
            <a:r>
              <a:rPr lang="pt-BR" sz="1100" dirty="0">
                <a:solidFill>
                  <a:srgbClr val="595460"/>
                </a:solidFill>
              </a:rPr>
              <a:t> e </a:t>
            </a:r>
            <a:r>
              <a:rPr lang="pt-BR" sz="1100" dirty="0" err="1">
                <a:solidFill>
                  <a:srgbClr val="595460"/>
                </a:solidFill>
              </a:rPr>
              <a:t>Fenway</a:t>
            </a:r>
            <a:r>
              <a:rPr lang="pt-BR" sz="1100" dirty="0">
                <a:solidFill>
                  <a:srgbClr val="595460"/>
                </a:solidFill>
              </a:rPr>
              <a:t> não tiveram o maior número de reservas, mas tem as maiores receitas, indicando que essas áreas novamente podem ser um bom investimento, alto número de reservas, taxa de ocupação, receita e valor médio por noite. </a:t>
            </a:r>
          </a:p>
          <a:p>
            <a:endParaRPr lang="pt-BR" sz="1100" dirty="0">
              <a:solidFill>
                <a:srgbClr val="595460"/>
              </a:solidFill>
            </a:endParaRPr>
          </a:p>
          <a:p>
            <a:endParaRPr lang="pt-BR" sz="1100" dirty="0">
              <a:solidFill>
                <a:srgbClr val="595460"/>
              </a:solidFill>
            </a:endParaRPr>
          </a:p>
        </p:txBody>
      </p:sp>
    </p:spTree>
    <p:extLst>
      <p:ext uri="{BB962C8B-B14F-4D97-AF65-F5344CB8AC3E}">
        <p14:creationId xmlns:p14="http://schemas.microsoft.com/office/powerpoint/2010/main" val="4025844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69" name="Rectangle 102">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171" name="Rectangle 106">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2" name="Rectangle 108">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10">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Espaço Reservado para Imagem 19" descr="Cidade com prédios e água ao fundo&#10;&#10;Descrição gerada automaticamente">
            <a:extLst>
              <a:ext uri="{FF2B5EF4-FFF2-40B4-BE49-F238E27FC236}">
                <a16:creationId xmlns:a16="http://schemas.microsoft.com/office/drawing/2014/main" id="{1469C1F8-F0FA-D3EE-3F69-E6491C1131F2}"/>
              </a:ext>
            </a:extLst>
          </p:cNvPr>
          <p:cNvPicPr>
            <a:picLocks noGrp="1" noChangeAspect="1"/>
          </p:cNvPicPr>
          <p:nvPr>
            <p:ph type="pic" sz="quarter" idx="13"/>
          </p:nvPr>
        </p:nvPicPr>
        <p:blipFill rotWithShape="1">
          <a:blip r:embed="rId3"/>
          <a:srcRect l="15795" r="15792" b="-2"/>
          <a:stretch/>
        </p:blipFill>
        <p:spPr>
          <a:xfrm>
            <a:off x="20" y="1804072"/>
            <a:ext cx="4458058" cy="4349801"/>
          </a:xfrm>
          <a:prstGeom prst="rect">
            <a:avLst/>
          </a:prstGeom>
        </p:spPr>
      </p:pic>
      <p:sp>
        <p:nvSpPr>
          <p:cNvPr id="174" name="Rectangle 112">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ítulo 13">
            <a:extLst>
              <a:ext uri="{FF2B5EF4-FFF2-40B4-BE49-F238E27FC236}">
                <a16:creationId xmlns:a16="http://schemas.microsoft.com/office/drawing/2014/main" id="{331CEB84-49DC-40A9-B2F0-D573658AE999}"/>
              </a:ext>
            </a:extLst>
          </p:cNvPr>
          <p:cNvSpPr>
            <a:spLocks noGrp="1"/>
          </p:cNvSpPr>
          <p:nvPr>
            <p:ph type="ctrTitle"/>
          </p:nvPr>
        </p:nvSpPr>
        <p:spPr>
          <a:xfrm>
            <a:off x="4975547" y="1876006"/>
            <a:ext cx="6666980" cy="2658269"/>
          </a:xfrm>
        </p:spPr>
        <p:txBody>
          <a:bodyPr vert="horz" lIns="109728" tIns="109728" rIns="109728" bIns="91440" rtlCol="0" anchor="b">
            <a:normAutofit/>
          </a:bodyPr>
          <a:lstStyle/>
          <a:p>
            <a:pPr>
              <a:lnSpc>
                <a:spcPct val="125000"/>
              </a:lnSpc>
            </a:pPr>
            <a:r>
              <a:rPr lang="en-US" sz="6000" b="0" cap="all" dirty="0" err="1">
                <a:solidFill>
                  <a:srgbClr val="595460"/>
                </a:solidFill>
              </a:rPr>
              <a:t>SazONALIDADE</a:t>
            </a:r>
            <a:endParaRPr lang="en-US" sz="6000" b="0" cap="all" dirty="0">
              <a:solidFill>
                <a:srgbClr val="595460"/>
              </a:solidFill>
            </a:endParaRPr>
          </a:p>
        </p:txBody>
      </p:sp>
      <p:sp>
        <p:nvSpPr>
          <p:cNvPr id="175" name="Rectangle 114">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16">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18">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20">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207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59EFE67E-60AE-41C6-B6C4-7FC54FE38305}"/>
              </a:ext>
            </a:extLst>
          </p:cNvPr>
          <p:cNvSpPr>
            <a:spLocks noGrp="1"/>
          </p:cNvSpPr>
          <p:nvPr>
            <p:ph type="title"/>
          </p:nvPr>
        </p:nvSpPr>
        <p:spPr>
          <a:xfrm>
            <a:off x="1535372" y="4872251"/>
            <a:ext cx="10013709" cy="1030360"/>
          </a:xfrm>
        </p:spPr>
        <p:txBody>
          <a:bodyPr rtlCol="0"/>
          <a:lstStyle/>
          <a:p>
            <a:pPr rtl="0"/>
            <a:r>
              <a:rPr lang="pt-br" dirty="0"/>
              <a:t>Linha do Tempo</a:t>
            </a:r>
          </a:p>
        </p:txBody>
      </p:sp>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12</a:t>
            </a:fld>
            <a:endParaRPr lang="en-US" dirty="0"/>
          </a:p>
        </p:txBody>
      </p:sp>
      <p:sp>
        <p:nvSpPr>
          <p:cNvPr id="8" name="CaixaDeTexto 7">
            <a:extLst>
              <a:ext uri="{FF2B5EF4-FFF2-40B4-BE49-F238E27FC236}">
                <a16:creationId xmlns:a16="http://schemas.microsoft.com/office/drawing/2014/main" id="{EDC5BAA5-3C57-AC9A-9F6E-21E32A389033}"/>
              </a:ext>
            </a:extLst>
          </p:cNvPr>
          <p:cNvSpPr txBox="1"/>
          <p:nvPr/>
        </p:nvSpPr>
        <p:spPr>
          <a:xfrm>
            <a:off x="1094881" y="3284621"/>
            <a:ext cx="10006781" cy="1384995"/>
          </a:xfrm>
          <a:prstGeom prst="rect">
            <a:avLst/>
          </a:prstGeom>
          <a:noFill/>
        </p:spPr>
        <p:txBody>
          <a:bodyPr wrap="square" rtlCol="0">
            <a:spAutoFit/>
          </a:bodyPr>
          <a:lstStyle/>
          <a:p>
            <a:r>
              <a:rPr lang="pt-BR" sz="1200" dirty="0">
                <a:solidFill>
                  <a:srgbClr val="595460"/>
                </a:solidFill>
              </a:rPr>
              <a:t>Observa-se um crescimento constante no número de reservas ao longo dos meses de setembro 2016 a janeiro 2017, com uma taxa de ocupação subindo de 33,6 % para 70,1%. Isso sugere uma temporada de alta demanda no final do ano. O restante do ano se manteve estável o número de reservas durante os meses de fevereiro a agosto de 2017. </a:t>
            </a:r>
          </a:p>
          <a:p>
            <a:r>
              <a:rPr lang="pt-BR" sz="1200" dirty="0">
                <a:solidFill>
                  <a:srgbClr val="595460"/>
                </a:solidFill>
              </a:rPr>
              <a:t>Em setembro de 2017 teve uma queda no número de reservas, mas se deve ao fato que os dados vão até o dia 05. </a:t>
            </a:r>
          </a:p>
          <a:p>
            <a:r>
              <a:rPr lang="pt-BR" sz="1200" dirty="0">
                <a:solidFill>
                  <a:srgbClr val="595460"/>
                </a:solidFill>
              </a:rPr>
              <a:t>Podemos observar uma queda no mês de setembro de 2016. Isso pode estar ligado a fatores sazonais ou eventos específicos que afetaram essa queda, como uma nova bomba que foi encontrada em Boston em 2016, parecida com a que foi explodida em 2013 durante a Maratona de Boston. Isso provavelmente causou uma queda o número das reservas e taxa de ocupação. </a:t>
            </a:r>
          </a:p>
        </p:txBody>
      </p:sp>
      <p:pic>
        <p:nvPicPr>
          <p:cNvPr id="3" name="Imagem 2" descr="Gráfico, Gráfico de linhas&#10;&#10;Descrição gerada automaticamente">
            <a:extLst>
              <a:ext uri="{FF2B5EF4-FFF2-40B4-BE49-F238E27FC236}">
                <a16:creationId xmlns:a16="http://schemas.microsoft.com/office/drawing/2014/main" id="{AAB20B41-B297-F435-BFE9-35E87ECFBEC0}"/>
              </a:ext>
            </a:extLst>
          </p:cNvPr>
          <p:cNvPicPr>
            <a:picLocks noChangeAspect="1"/>
          </p:cNvPicPr>
          <p:nvPr/>
        </p:nvPicPr>
        <p:blipFill>
          <a:blip r:embed="rId2"/>
          <a:stretch>
            <a:fillRect/>
          </a:stretch>
        </p:blipFill>
        <p:spPr>
          <a:xfrm>
            <a:off x="1090338" y="22034"/>
            <a:ext cx="9850265" cy="3276932"/>
          </a:xfrm>
          <a:prstGeom prst="rect">
            <a:avLst/>
          </a:prstGeom>
        </p:spPr>
      </p:pic>
    </p:spTree>
    <p:extLst>
      <p:ext uri="{BB962C8B-B14F-4D97-AF65-F5344CB8AC3E}">
        <p14:creationId xmlns:p14="http://schemas.microsoft.com/office/powerpoint/2010/main" val="942836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59EFE67E-60AE-41C6-B6C4-7FC54FE38305}"/>
              </a:ext>
            </a:extLst>
          </p:cNvPr>
          <p:cNvSpPr>
            <a:spLocks noGrp="1"/>
          </p:cNvSpPr>
          <p:nvPr>
            <p:ph type="title"/>
          </p:nvPr>
        </p:nvSpPr>
        <p:spPr>
          <a:xfrm>
            <a:off x="1535372" y="4872251"/>
            <a:ext cx="10013709" cy="1030360"/>
          </a:xfrm>
        </p:spPr>
        <p:txBody>
          <a:bodyPr rtlCol="0"/>
          <a:lstStyle/>
          <a:p>
            <a:pPr rtl="0"/>
            <a:r>
              <a:rPr lang="pt-br" dirty="0"/>
              <a:t>Linha do Tempo</a:t>
            </a:r>
          </a:p>
        </p:txBody>
      </p:sp>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13</a:t>
            </a:fld>
            <a:endParaRPr lang="en-US" dirty="0"/>
          </a:p>
        </p:txBody>
      </p:sp>
      <p:sp>
        <p:nvSpPr>
          <p:cNvPr id="8" name="CaixaDeTexto 7">
            <a:extLst>
              <a:ext uri="{FF2B5EF4-FFF2-40B4-BE49-F238E27FC236}">
                <a16:creationId xmlns:a16="http://schemas.microsoft.com/office/drawing/2014/main" id="{EDC5BAA5-3C57-AC9A-9F6E-21E32A389033}"/>
              </a:ext>
            </a:extLst>
          </p:cNvPr>
          <p:cNvSpPr txBox="1"/>
          <p:nvPr/>
        </p:nvSpPr>
        <p:spPr>
          <a:xfrm>
            <a:off x="1094881" y="3284621"/>
            <a:ext cx="10006781" cy="1200329"/>
          </a:xfrm>
          <a:prstGeom prst="rect">
            <a:avLst/>
          </a:prstGeom>
          <a:noFill/>
        </p:spPr>
        <p:txBody>
          <a:bodyPr wrap="square" rtlCol="0">
            <a:spAutoFit/>
          </a:bodyPr>
          <a:lstStyle/>
          <a:p>
            <a:r>
              <a:rPr lang="pt-BR" sz="1200" dirty="0">
                <a:solidFill>
                  <a:srgbClr val="595460"/>
                </a:solidFill>
              </a:rPr>
              <a:t>Apesar dessa queda nos valores médios por noite, os valores totais das reservas não seguem necessariamente a mesma tendência. Isso ocorre porque a redução nos preços pode ser compensada pelo aumento no número de reservas, especialmente durante os períodos de alta demanda. </a:t>
            </a:r>
            <a:br>
              <a:rPr lang="pt-BR" sz="1200" dirty="0">
                <a:solidFill>
                  <a:srgbClr val="595460"/>
                </a:solidFill>
              </a:rPr>
            </a:br>
            <a:r>
              <a:rPr lang="pt-BR" sz="1200" dirty="0">
                <a:solidFill>
                  <a:srgbClr val="595460"/>
                </a:solidFill>
              </a:rPr>
              <a:t>Observa-se que os valores totais de receita atingem picos em meses de alta demanda, como novembro e dezembro de 2016. Mesmo que os valores médios por noite possam ter diminuído nesses meses, a alta demanda resulta em um aumento significativo no valor total das reservas.</a:t>
            </a:r>
          </a:p>
        </p:txBody>
      </p:sp>
      <p:pic>
        <p:nvPicPr>
          <p:cNvPr id="3" name="Imagem 2" descr="Gráfico, Gráfico de cascata&#10;&#10;Descrição gerada automaticamente">
            <a:extLst>
              <a:ext uri="{FF2B5EF4-FFF2-40B4-BE49-F238E27FC236}">
                <a16:creationId xmlns:a16="http://schemas.microsoft.com/office/drawing/2014/main" id="{ED2B2D58-B5FF-5630-A68E-360DECDDC8E2}"/>
              </a:ext>
            </a:extLst>
          </p:cNvPr>
          <p:cNvPicPr>
            <a:picLocks noChangeAspect="1"/>
          </p:cNvPicPr>
          <p:nvPr/>
        </p:nvPicPr>
        <p:blipFill>
          <a:blip r:embed="rId2"/>
          <a:stretch>
            <a:fillRect/>
          </a:stretch>
        </p:blipFill>
        <p:spPr>
          <a:xfrm>
            <a:off x="1090339" y="22123"/>
            <a:ext cx="9816094" cy="3278472"/>
          </a:xfrm>
          <a:prstGeom prst="rect">
            <a:avLst/>
          </a:prstGeom>
        </p:spPr>
      </p:pic>
    </p:spTree>
    <p:extLst>
      <p:ext uri="{BB962C8B-B14F-4D97-AF65-F5344CB8AC3E}">
        <p14:creationId xmlns:p14="http://schemas.microsoft.com/office/powerpoint/2010/main" val="2903191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59EFE67E-60AE-41C6-B6C4-7FC54FE38305}"/>
              </a:ext>
            </a:extLst>
          </p:cNvPr>
          <p:cNvSpPr>
            <a:spLocks noGrp="1"/>
          </p:cNvSpPr>
          <p:nvPr>
            <p:ph type="title"/>
          </p:nvPr>
        </p:nvSpPr>
        <p:spPr>
          <a:xfrm>
            <a:off x="1535372" y="4872251"/>
            <a:ext cx="10013709" cy="1030360"/>
          </a:xfrm>
        </p:spPr>
        <p:txBody>
          <a:bodyPr rtlCol="0"/>
          <a:lstStyle/>
          <a:p>
            <a:pPr rtl="0"/>
            <a:r>
              <a:rPr lang="pt-br" dirty="0"/>
              <a:t>Linha do Tempo</a:t>
            </a:r>
          </a:p>
        </p:txBody>
      </p:sp>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14</a:t>
            </a:fld>
            <a:endParaRPr lang="en-US" dirty="0"/>
          </a:p>
        </p:txBody>
      </p:sp>
      <p:sp>
        <p:nvSpPr>
          <p:cNvPr id="8" name="CaixaDeTexto 7">
            <a:extLst>
              <a:ext uri="{FF2B5EF4-FFF2-40B4-BE49-F238E27FC236}">
                <a16:creationId xmlns:a16="http://schemas.microsoft.com/office/drawing/2014/main" id="{EDC5BAA5-3C57-AC9A-9F6E-21E32A389033}"/>
              </a:ext>
            </a:extLst>
          </p:cNvPr>
          <p:cNvSpPr txBox="1"/>
          <p:nvPr/>
        </p:nvSpPr>
        <p:spPr>
          <a:xfrm>
            <a:off x="6998110" y="1481458"/>
            <a:ext cx="4851923" cy="1815882"/>
          </a:xfrm>
          <a:prstGeom prst="rect">
            <a:avLst/>
          </a:prstGeom>
          <a:noFill/>
        </p:spPr>
        <p:txBody>
          <a:bodyPr wrap="square" rtlCol="0">
            <a:spAutoFit/>
          </a:bodyPr>
          <a:lstStyle/>
          <a:p>
            <a:r>
              <a:rPr lang="pt-BR" sz="1600" dirty="0">
                <a:solidFill>
                  <a:srgbClr val="595460"/>
                </a:solidFill>
              </a:rPr>
              <a:t>Não encontrei diferença significativa na taxa de ocupação por dia da semana, e também nos finais de semana.</a:t>
            </a:r>
            <a:br>
              <a:rPr lang="pt-BR" sz="1600" dirty="0">
                <a:solidFill>
                  <a:srgbClr val="595460"/>
                </a:solidFill>
              </a:rPr>
            </a:br>
            <a:r>
              <a:rPr lang="pt-BR" sz="1600" dirty="0">
                <a:solidFill>
                  <a:srgbClr val="595460"/>
                </a:solidFill>
              </a:rPr>
              <a:t>Também analisando os dados de receita total, valor médio por noite e número de reservas, não encontrei diferença significativa por dias da semana.</a:t>
            </a:r>
          </a:p>
        </p:txBody>
      </p:sp>
      <p:pic>
        <p:nvPicPr>
          <p:cNvPr id="4" name="Imagem 3" descr="Gráfico&#10;&#10;Descrição gerada automaticamente">
            <a:extLst>
              <a:ext uri="{FF2B5EF4-FFF2-40B4-BE49-F238E27FC236}">
                <a16:creationId xmlns:a16="http://schemas.microsoft.com/office/drawing/2014/main" id="{3D990213-F431-FA61-D0A5-B28B27E19BB6}"/>
              </a:ext>
            </a:extLst>
          </p:cNvPr>
          <p:cNvPicPr>
            <a:picLocks noChangeAspect="1"/>
          </p:cNvPicPr>
          <p:nvPr/>
        </p:nvPicPr>
        <p:blipFill>
          <a:blip r:embed="rId2"/>
          <a:stretch>
            <a:fillRect/>
          </a:stretch>
        </p:blipFill>
        <p:spPr>
          <a:xfrm>
            <a:off x="1120877" y="44245"/>
            <a:ext cx="5755341" cy="4680334"/>
          </a:xfrm>
          <a:prstGeom prst="rect">
            <a:avLst/>
          </a:prstGeom>
        </p:spPr>
      </p:pic>
    </p:spTree>
    <p:extLst>
      <p:ext uri="{BB962C8B-B14F-4D97-AF65-F5344CB8AC3E}">
        <p14:creationId xmlns:p14="http://schemas.microsoft.com/office/powerpoint/2010/main" val="1832138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46" name="Rectangle 24">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48" name="Rectangle 28">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30">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32">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34">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6">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ítulo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vert="horz" lIns="109728" tIns="109728" rIns="109728" bIns="91440" rtlCol="0" anchor="b">
            <a:normAutofit/>
          </a:bodyPr>
          <a:lstStyle/>
          <a:p>
            <a:pPr>
              <a:lnSpc>
                <a:spcPct val="125000"/>
              </a:lnSpc>
            </a:pPr>
            <a:r>
              <a:rPr lang="en-US" sz="3100" b="0" cap="all" dirty="0" err="1">
                <a:solidFill>
                  <a:schemeClr val="tx2"/>
                </a:solidFill>
              </a:rPr>
              <a:t>Propriedades</a:t>
            </a:r>
            <a:endParaRPr lang="en-US" sz="3100" b="0" cap="all" dirty="0">
              <a:solidFill>
                <a:schemeClr val="tx2"/>
              </a:solidFill>
            </a:endParaRPr>
          </a:p>
        </p:txBody>
      </p:sp>
      <p:sp>
        <p:nvSpPr>
          <p:cNvPr id="53" name="Rectangle 38">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0">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42">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Imagem 4" descr="Rua de uma cidade com prédios e árvores&#10;&#10;Descrição gerada automaticamente">
            <a:extLst>
              <a:ext uri="{FF2B5EF4-FFF2-40B4-BE49-F238E27FC236}">
                <a16:creationId xmlns:a16="http://schemas.microsoft.com/office/drawing/2014/main" id="{E8E6042B-A6EA-0FF2-6438-6AE8FB85D908}"/>
              </a:ext>
            </a:extLst>
          </p:cNvPr>
          <p:cNvPicPr>
            <a:picLocks noGrp="1" noChangeAspect="1"/>
          </p:cNvPicPr>
          <p:nvPr>
            <p:ph type="pic" sz="quarter" idx="13"/>
          </p:nvPr>
        </p:nvPicPr>
        <p:blipFill>
          <a:blip r:embed="rId3"/>
          <a:srcRect l="7" r="7"/>
          <a:stretch>
            <a:fillRect/>
          </a:stretch>
        </p:blipFill>
        <p:spPr/>
      </p:pic>
    </p:spTree>
    <p:extLst>
      <p:ext uri="{BB962C8B-B14F-4D97-AF65-F5344CB8AC3E}">
        <p14:creationId xmlns:p14="http://schemas.microsoft.com/office/powerpoint/2010/main" val="7153082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8D0AE722-3A17-4292-8B0C-015DEE23F973}"/>
              </a:ext>
            </a:extLst>
          </p:cNvPr>
          <p:cNvSpPr>
            <a:spLocks noGrp="1"/>
          </p:cNvSpPr>
          <p:nvPr>
            <p:ph type="title"/>
          </p:nvPr>
        </p:nvSpPr>
        <p:spPr>
          <a:xfrm>
            <a:off x="648935" y="180644"/>
            <a:ext cx="10900146" cy="935776"/>
          </a:xfrm>
        </p:spPr>
        <p:txBody>
          <a:bodyPr rtlCol="0">
            <a:noAutofit/>
          </a:bodyPr>
          <a:lstStyle/>
          <a:p>
            <a:pPr rtl="0"/>
            <a:r>
              <a:rPr lang="pt-br" dirty="0"/>
              <a:t>Número x tipo de propriedades</a:t>
            </a:r>
          </a:p>
        </p:txBody>
      </p:sp>
      <p:sp>
        <p:nvSpPr>
          <p:cNvPr id="6" name="Espaço Reservado para o Número do Slide 5">
            <a:extLst>
              <a:ext uri="{FF2B5EF4-FFF2-40B4-BE49-F238E27FC236}">
                <a16:creationId xmlns:a16="http://schemas.microsoft.com/office/drawing/2014/main" id="{8A75989F-94E4-487A-845C-A4F547DDFE8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16</a:t>
            </a:fld>
            <a:endParaRPr lang="en-US" dirty="0"/>
          </a:p>
        </p:txBody>
      </p:sp>
      <p:sp>
        <p:nvSpPr>
          <p:cNvPr id="29" name="CaixaDeTexto 28">
            <a:extLst>
              <a:ext uri="{FF2B5EF4-FFF2-40B4-BE49-F238E27FC236}">
                <a16:creationId xmlns:a16="http://schemas.microsoft.com/office/drawing/2014/main" id="{4F6E34D4-E536-D54B-A86C-7964601B1F32}"/>
              </a:ext>
            </a:extLst>
          </p:cNvPr>
          <p:cNvSpPr txBox="1"/>
          <p:nvPr/>
        </p:nvSpPr>
        <p:spPr>
          <a:xfrm>
            <a:off x="8019738" y="1481458"/>
            <a:ext cx="3830295" cy="4493538"/>
          </a:xfrm>
          <a:prstGeom prst="rect">
            <a:avLst/>
          </a:prstGeom>
          <a:noFill/>
        </p:spPr>
        <p:txBody>
          <a:bodyPr wrap="square" rtlCol="0">
            <a:spAutoFit/>
          </a:bodyPr>
          <a:lstStyle/>
          <a:p>
            <a:r>
              <a:rPr lang="pt-BR" sz="1300" dirty="0">
                <a:solidFill>
                  <a:srgbClr val="595460"/>
                </a:solidFill>
              </a:rPr>
              <a:t>Os apartamentos (2612) são o tipo de propriedade mais comum listado no </a:t>
            </a:r>
            <a:r>
              <a:rPr lang="pt-BR" sz="1300" dirty="0" err="1">
                <a:solidFill>
                  <a:srgbClr val="595460"/>
                </a:solidFill>
              </a:rPr>
              <a:t>Airbnb</a:t>
            </a:r>
            <a:r>
              <a:rPr lang="pt-BR" sz="1300" dirty="0">
                <a:solidFill>
                  <a:srgbClr val="595460"/>
                </a:solidFill>
              </a:rPr>
              <a:t>, seguidos por casas (562) e condomínios (231).</a:t>
            </a:r>
          </a:p>
          <a:p>
            <a:endParaRPr lang="pt-BR" sz="1300" dirty="0">
              <a:solidFill>
                <a:srgbClr val="595460"/>
              </a:solidFill>
            </a:endParaRPr>
          </a:p>
          <a:p>
            <a:r>
              <a:rPr lang="pt-BR" sz="1300" dirty="0">
                <a:solidFill>
                  <a:srgbClr val="595460"/>
                </a:solidFill>
              </a:rPr>
              <a:t>Os apartamentos podem atrair viajantes como casais, famílias e viajantes de negócios, devido à sua versatilidade e oferta de comodidades domésticas.</a:t>
            </a:r>
          </a:p>
          <a:p>
            <a:endParaRPr lang="pt-BR" sz="1300" dirty="0">
              <a:solidFill>
                <a:srgbClr val="595460"/>
              </a:solidFill>
            </a:endParaRPr>
          </a:p>
          <a:p>
            <a:r>
              <a:rPr lang="pt-BR" sz="1300" dirty="0">
                <a:solidFill>
                  <a:srgbClr val="595460"/>
                </a:solidFill>
              </a:rPr>
              <a:t>As casas podem ser particularmente populares entre famílias ou grupos maiores que procuram mais espaço, privacidade e comodidades como cozinhas completas e áreas ao ar livre.</a:t>
            </a:r>
          </a:p>
          <a:p>
            <a:endParaRPr lang="pt-BR" sz="1300" dirty="0">
              <a:solidFill>
                <a:srgbClr val="595460"/>
              </a:solidFill>
            </a:endParaRPr>
          </a:p>
          <a:p>
            <a:r>
              <a:rPr lang="pt-BR" sz="1300" dirty="0">
                <a:solidFill>
                  <a:srgbClr val="595460"/>
                </a:solidFill>
              </a:rPr>
              <a:t>Os condomínios podem atrair uma variedade de viajantes, incluindo turistas em busca de facilidades como piscinas, academias e áreas de lazer, bem como viajantes de negócios que valorizam a proximidade a centros urbanos e a infraestrutura de serviços.</a:t>
            </a:r>
          </a:p>
        </p:txBody>
      </p:sp>
      <p:pic>
        <p:nvPicPr>
          <p:cNvPr id="3" name="Imagem 2" descr="Gráfico, Gráfico de mapa de árvore&#10;&#10;Descrição gerada automaticamente">
            <a:extLst>
              <a:ext uri="{FF2B5EF4-FFF2-40B4-BE49-F238E27FC236}">
                <a16:creationId xmlns:a16="http://schemas.microsoft.com/office/drawing/2014/main" id="{48DCC1B2-BB79-9FCF-6DF9-92986683BC16}"/>
              </a:ext>
            </a:extLst>
          </p:cNvPr>
          <p:cNvPicPr>
            <a:picLocks noChangeAspect="1"/>
          </p:cNvPicPr>
          <p:nvPr/>
        </p:nvPicPr>
        <p:blipFill>
          <a:blip r:embed="rId2"/>
          <a:stretch>
            <a:fillRect/>
          </a:stretch>
        </p:blipFill>
        <p:spPr>
          <a:xfrm>
            <a:off x="14749" y="1364226"/>
            <a:ext cx="7971318" cy="4712109"/>
          </a:xfrm>
          <a:prstGeom prst="rect">
            <a:avLst/>
          </a:prstGeom>
        </p:spPr>
      </p:pic>
    </p:spTree>
    <p:extLst>
      <p:ext uri="{BB962C8B-B14F-4D97-AF65-F5344CB8AC3E}">
        <p14:creationId xmlns:p14="http://schemas.microsoft.com/office/powerpoint/2010/main" val="1537725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8D0AE722-3A17-4292-8B0C-015DEE23F973}"/>
              </a:ext>
            </a:extLst>
          </p:cNvPr>
          <p:cNvSpPr>
            <a:spLocks noGrp="1"/>
          </p:cNvSpPr>
          <p:nvPr>
            <p:ph type="title"/>
          </p:nvPr>
        </p:nvSpPr>
        <p:spPr>
          <a:xfrm>
            <a:off x="648935" y="180644"/>
            <a:ext cx="10900146" cy="935776"/>
          </a:xfrm>
        </p:spPr>
        <p:txBody>
          <a:bodyPr rtlCol="0">
            <a:noAutofit/>
          </a:bodyPr>
          <a:lstStyle/>
          <a:p>
            <a:pPr rtl="0"/>
            <a:r>
              <a:rPr lang="pt-br" dirty="0"/>
              <a:t>Tipo de proprieda</a:t>
            </a:r>
            <a:r>
              <a:rPr lang="pt-BR" dirty="0"/>
              <a:t>d</a:t>
            </a:r>
            <a:r>
              <a:rPr lang="pt-br" dirty="0"/>
              <a:t>es por área</a:t>
            </a:r>
          </a:p>
        </p:txBody>
      </p:sp>
      <p:sp>
        <p:nvSpPr>
          <p:cNvPr id="6" name="Espaço Reservado para o Número do Slide 5">
            <a:extLst>
              <a:ext uri="{FF2B5EF4-FFF2-40B4-BE49-F238E27FC236}">
                <a16:creationId xmlns:a16="http://schemas.microsoft.com/office/drawing/2014/main" id="{8A75989F-94E4-487A-845C-A4F547DDFE8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17</a:t>
            </a:fld>
            <a:endParaRPr lang="en-US" dirty="0"/>
          </a:p>
        </p:txBody>
      </p:sp>
      <p:sp>
        <p:nvSpPr>
          <p:cNvPr id="29" name="CaixaDeTexto 28">
            <a:extLst>
              <a:ext uri="{FF2B5EF4-FFF2-40B4-BE49-F238E27FC236}">
                <a16:creationId xmlns:a16="http://schemas.microsoft.com/office/drawing/2014/main" id="{4F6E34D4-E536-D54B-A86C-7964601B1F32}"/>
              </a:ext>
            </a:extLst>
          </p:cNvPr>
          <p:cNvSpPr txBox="1"/>
          <p:nvPr/>
        </p:nvSpPr>
        <p:spPr>
          <a:xfrm>
            <a:off x="6170952" y="1481458"/>
            <a:ext cx="5679081" cy="4339650"/>
          </a:xfrm>
          <a:prstGeom prst="rect">
            <a:avLst/>
          </a:prstGeom>
          <a:noFill/>
        </p:spPr>
        <p:txBody>
          <a:bodyPr wrap="square" rtlCol="0">
            <a:spAutoFit/>
          </a:bodyPr>
          <a:lstStyle/>
          <a:p>
            <a:r>
              <a:rPr lang="pt-BR" sz="1200" dirty="0">
                <a:solidFill>
                  <a:srgbClr val="595460"/>
                </a:solidFill>
              </a:rPr>
              <a:t>Vamos analisar essas top 10 áreas por números de propriedades. </a:t>
            </a:r>
          </a:p>
          <a:p>
            <a:endParaRPr lang="pt-BR" sz="1200" dirty="0">
              <a:solidFill>
                <a:srgbClr val="595460"/>
              </a:solidFill>
            </a:endParaRPr>
          </a:p>
          <a:p>
            <a:r>
              <a:rPr lang="pt-BR" sz="1200" dirty="0">
                <a:solidFill>
                  <a:srgbClr val="595460"/>
                </a:solidFill>
              </a:rPr>
              <a:t>O tipo mais comum de propriedades em todas as áreas são apartamentos, o que sugere uma preferência dos anfitriões por esse tipo de acomodação nessas áreas.</a:t>
            </a:r>
          </a:p>
          <a:p>
            <a:endParaRPr lang="pt-BR" sz="1200" dirty="0">
              <a:solidFill>
                <a:srgbClr val="595460"/>
              </a:solidFill>
            </a:endParaRPr>
          </a:p>
          <a:p>
            <a:r>
              <a:rPr lang="pt-BR" sz="1200" dirty="0">
                <a:solidFill>
                  <a:srgbClr val="595460"/>
                </a:solidFill>
              </a:rPr>
              <a:t>No entanto, também há uma presença significativa de casas e condomínios em alguns bairros, como Jamaica </a:t>
            </a:r>
            <a:r>
              <a:rPr lang="pt-BR" sz="1200" dirty="0" err="1">
                <a:solidFill>
                  <a:srgbClr val="595460"/>
                </a:solidFill>
              </a:rPr>
              <a:t>Plain</a:t>
            </a:r>
            <a:r>
              <a:rPr lang="pt-BR" sz="1200" dirty="0">
                <a:solidFill>
                  <a:srgbClr val="595460"/>
                </a:solidFill>
              </a:rPr>
              <a:t>, </a:t>
            </a:r>
            <a:r>
              <a:rPr lang="pt-BR" sz="1200" dirty="0" err="1">
                <a:solidFill>
                  <a:srgbClr val="595460"/>
                </a:solidFill>
              </a:rPr>
              <a:t>Dorchester</a:t>
            </a:r>
            <a:r>
              <a:rPr lang="pt-BR" sz="1200" dirty="0">
                <a:solidFill>
                  <a:srgbClr val="595460"/>
                </a:solidFill>
              </a:rPr>
              <a:t> e </a:t>
            </a:r>
            <a:r>
              <a:rPr lang="pt-BR" sz="1200" dirty="0" err="1">
                <a:solidFill>
                  <a:srgbClr val="595460"/>
                </a:solidFill>
              </a:rPr>
              <a:t>Allston</a:t>
            </a:r>
            <a:r>
              <a:rPr lang="pt-BR" sz="1200" dirty="0">
                <a:solidFill>
                  <a:srgbClr val="595460"/>
                </a:solidFill>
              </a:rPr>
              <a:t>, indicando uma diversidade de opções de hospedagem para os viajantes.</a:t>
            </a:r>
          </a:p>
          <a:p>
            <a:endParaRPr lang="pt-BR" sz="1200" dirty="0">
              <a:solidFill>
                <a:srgbClr val="595460"/>
              </a:solidFill>
            </a:endParaRPr>
          </a:p>
          <a:p>
            <a:r>
              <a:rPr lang="pt-BR" sz="1200" dirty="0">
                <a:solidFill>
                  <a:srgbClr val="595460"/>
                </a:solidFill>
              </a:rPr>
              <a:t>Uma quantidade maior de apartamentos em todas as áreas se deve ao valor da propriedade, que é menor do que uma casa. Também o custo de manutenção com um apartamento é menor. </a:t>
            </a:r>
          </a:p>
          <a:p>
            <a:endParaRPr lang="pt-BR" sz="1200" dirty="0">
              <a:solidFill>
                <a:srgbClr val="595460"/>
              </a:solidFill>
            </a:endParaRPr>
          </a:p>
          <a:p>
            <a:r>
              <a:rPr lang="pt-BR" sz="1200" dirty="0">
                <a:solidFill>
                  <a:srgbClr val="595460"/>
                </a:solidFill>
              </a:rPr>
              <a:t>Além disso, o apartamento é recomendado em grandes centros pelo o rendimento por m² do que casas, o que torna uma escolha financeira mais atrativa para investidores que buscam maximizar sua receita de aluguel. </a:t>
            </a:r>
          </a:p>
          <a:p>
            <a:endParaRPr lang="pt-BR" sz="1200" dirty="0">
              <a:solidFill>
                <a:srgbClr val="595460"/>
              </a:solidFill>
            </a:endParaRPr>
          </a:p>
          <a:p>
            <a:r>
              <a:rPr lang="pt-BR" sz="1200" dirty="0">
                <a:solidFill>
                  <a:srgbClr val="595460"/>
                </a:solidFill>
              </a:rPr>
              <a:t>Outros fatores favorecem aos apartamentos, como conveniência, comodidade e acesso a transporte público, principalmente nas áreas centrais.</a:t>
            </a:r>
          </a:p>
        </p:txBody>
      </p:sp>
      <p:pic>
        <p:nvPicPr>
          <p:cNvPr id="4" name="Imagem 3" descr="Gráfico&#10;&#10;Descrição gerada automaticamente com confiança baixa">
            <a:extLst>
              <a:ext uri="{FF2B5EF4-FFF2-40B4-BE49-F238E27FC236}">
                <a16:creationId xmlns:a16="http://schemas.microsoft.com/office/drawing/2014/main" id="{C4920CF0-5BEC-4CE2-1DDE-CCFAEE6F6B67}"/>
              </a:ext>
            </a:extLst>
          </p:cNvPr>
          <p:cNvPicPr>
            <a:picLocks noChangeAspect="1"/>
          </p:cNvPicPr>
          <p:nvPr/>
        </p:nvPicPr>
        <p:blipFill>
          <a:blip r:embed="rId2"/>
          <a:stretch>
            <a:fillRect/>
          </a:stretch>
        </p:blipFill>
        <p:spPr>
          <a:xfrm>
            <a:off x="51619" y="1378975"/>
            <a:ext cx="5891981" cy="4675110"/>
          </a:xfrm>
          <a:prstGeom prst="rect">
            <a:avLst/>
          </a:prstGeom>
        </p:spPr>
      </p:pic>
    </p:spTree>
    <p:extLst>
      <p:ext uri="{BB962C8B-B14F-4D97-AF65-F5344CB8AC3E}">
        <p14:creationId xmlns:p14="http://schemas.microsoft.com/office/powerpoint/2010/main" val="3840232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8D0AE722-3A17-4292-8B0C-015DEE23F973}"/>
              </a:ext>
            </a:extLst>
          </p:cNvPr>
          <p:cNvSpPr>
            <a:spLocks noGrp="1"/>
          </p:cNvSpPr>
          <p:nvPr>
            <p:ph type="title"/>
          </p:nvPr>
        </p:nvSpPr>
        <p:spPr>
          <a:xfrm>
            <a:off x="648935" y="180644"/>
            <a:ext cx="10900146" cy="935776"/>
          </a:xfrm>
        </p:spPr>
        <p:txBody>
          <a:bodyPr rtlCol="0">
            <a:noAutofit/>
          </a:bodyPr>
          <a:lstStyle/>
          <a:p>
            <a:pPr rtl="0"/>
            <a:r>
              <a:rPr lang="pt-BR" dirty="0"/>
              <a:t>Tipos de quarto</a:t>
            </a:r>
            <a:endParaRPr lang="pt-br" dirty="0"/>
          </a:p>
        </p:txBody>
      </p:sp>
      <p:sp>
        <p:nvSpPr>
          <p:cNvPr id="6" name="Espaço Reservado para o Número do Slide 5">
            <a:extLst>
              <a:ext uri="{FF2B5EF4-FFF2-40B4-BE49-F238E27FC236}">
                <a16:creationId xmlns:a16="http://schemas.microsoft.com/office/drawing/2014/main" id="{8A75989F-94E4-487A-845C-A4F547DDFE8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18</a:t>
            </a:fld>
            <a:endParaRPr lang="en-US" dirty="0"/>
          </a:p>
        </p:txBody>
      </p:sp>
      <p:sp>
        <p:nvSpPr>
          <p:cNvPr id="29" name="CaixaDeTexto 28">
            <a:extLst>
              <a:ext uri="{FF2B5EF4-FFF2-40B4-BE49-F238E27FC236}">
                <a16:creationId xmlns:a16="http://schemas.microsoft.com/office/drawing/2014/main" id="{4F6E34D4-E536-D54B-A86C-7964601B1F32}"/>
              </a:ext>
            </a:extLst>
          </p:cNvPr>
          <p:cNvSpPr txBox="1"/>
          <p:nvPr/>
        </p:nvSpPr>
        <p:spPr>
          <a:xfrm>
            <a:off x="6713621" y="2055203"/>
            <a:ext cx="4992033" cy="3108543"/>
          </a:xfrm>
          <a:prstGeom prst="rect">
            <a:avLst/>
          </a:prstGeom>
          <a:noFill/>
        </p:spPr>
        <p:txBody>
          <a:bodyPr wrap="square" rtlCol="0">
            <a:spAutoFit/>
          </a:bodyPr>
          <a:lstStyle/>
          <a:p>
            <a:r>
              <a:rPr lang="pt-BR" sz="1400" dirty="0">
                <a:solidFill>
                  <a:srgbClr val="595460"/>
                </a:solidFill>
              </a:rPr>
              <a:t>Aqui podemos ver a distribuição de número de propriedades por tipos de quartos. </a:t>
            </a:r>
          </a:p>
          <a:p>
            <a:endParaRPr lang="pt-BR" sz="1400" dirty="0">
              <a:solidFill>
                <a:srgbClr val="595460"/>
              </a:solidFill>
            </a:endParaRPr>
          </a:p>
          <a:p>
            <a:r>
              <a:rPr lang="pt-BR" sz="1400" dirty="0">
                <a:solidFill>
                  <a:srgbClr val="595460"/>
                </a:solidFill>
              </a:rPr>
              <a:t>A maioria com 2127 propriedades, ou 59% são casas ou apartamentos inteiros, isso oferece aos hospedes uma hospedagem mais privativa e independente.</a:t>
            </a:r>
          </a:p>
          <a:p>
            <a:r>
              <a:rPr lang="pt-BR" sz="1400" dirty="0">
                <a:solidFill>
                  <a:srgbClr val="595460"/>
                </a:solidFill>
              </a:rPr>
              <a:t> </a:t>
            </a:r>
          </a:p>
          <a:p>
            <a:r>
              <a:rPr lang="pt-BR" sz="1400" dirty="0">
                <a:solidFill>
                  <a:srgbClr val="595460"/>
                </a:solidFill>
              </a:rPr>
              <a:t>Os quartos privativos que somam 1378 ou 38% também tem uma procura considerável. Esses hospedes buscam uma hospedagem mais econômica.</a:t>
            </a:r>
          </a:p>
          <a:p>
            <a:r>
              <a:rPr lang="pt-BR" sz="1400" dirty="0">
                <a:solidFill>
                  <a:srgbClr val="595460"/>
                </a:solidFill>
              </a:rPr>
              <a:t> </a:t>
            </a:r>
          </a:p>
          <a:p>
            <a:r>
              <a:rPr lang="pt-BR" sz="1400" dirty="0">
                <a:solidFill>
                  <a:srgbClr val="595460"/>
                </a:solidFill>
              </a:rPr>
              <a:t>As propriedades com quarto compartilhado são para hóspedes com orçamento reduzido, que buscam uma hospedagem mais social.</a:t>
            </a:r>
          </a:p>
        </p:txBody>
      </p:sp>
      <p:pic>
        <p:nvPicPr>
          <p:cNvPr id="3" name="Imagem 2" descr="Gráfico, Gráfico de explosão solar&#10;&#10;Descrição gerada automaticamente">
            <a:extLst>
              <a:ext uri="{FF2B5EF4-FFF2-40B4-BE49-F238E27FC236}">
                <a16:creationId xmlns:a16="http://schemas.microsoft.com/office/drawing/2014/main" id="{CD880F1C-3135-8CF9-5CB7-B29D23AEDDE6}"/>
              </a:ext>
            </a:extLst>
          </p:cNvPr>
          <p:cNvPicPr>
            <a:picLocks noChangeAspect="1"/>
          </p:cNvPicPr>
          <p:nvPr/>
        </p:nvPicPr>
        <p:blipFill>
          <a:blip r:embed="rId2"/>
          <a:stretch>
            <a:fillRect/>
          </a:stretch>
        </p:blipFill>
        <p:spPr>
          <a:xfrm>
            <a:off x="58991" y="1376065"/>
            <a:ext cx="6592531" cy="4666746"/>
          </a:xfrm>
          <a:prstGeom prst="rect">
            <a:avLst/>
          </a:prstGeom>
        </p:spPr>
      </p:pic>
    </p:spTree>
    <p:extLst>
      <p:ext uri="{BB962C8B-B14F-4D97-AF65-F5344CB8AC3E}">
        <p14:creationId xmlns:p14="http://schemas.microsoft.com/office/powerpoint/2010/main" val="96612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331CEB84-49DC-40A9-B2F0-D573658AE999}"/>
              </a:ext>
            </a:extLst>
          </p:cNvPr>
          <p:cNvSpPr>
            <a:spLocks noGrp="1"/>
          </p:cNvSpPr>
          <p:nvPr>
            <p:ph type="ctrTitle"/>
          </p:nvPr>
        </p:nvSpPr>
        <p:spPr>
          <a:xfrm>
            <a:off x="8747793" y="3101906"/>
            <a:ext cx="2667459" cy="654187"/>
          </a:xfrm>
        </p:spPr>
        <p:txBody>
          <a:bodyPr vert="horz" lIns="109728" tIns="109728" rIns="109728" bIns="91440" rtlCol="0" anchor="b">
            <a:normAutofit fontScale="90000"/>
          </a:bodyPr>
          <a:lstStyle/>
          <a:p>
            <a:pPr>
              <a:lnSpc>
                <a:spcPct val="125000"/>
              </a:lnSpc>
            </a:pPr>
            <a:r>
              <a:rPr lang="en-US" sz="3100" b="0" cap="all" dirty="0" err="1">
                <a:solidFill>
                  <a:schemeClr val="tx2"/>
                </a:solidFill>
              </a:rPr>
              <a:t>Anfitriões</a:t>
            </a:r>
            <a:endParaRPr lang="en-US" sz="3100" b="0" cap="all" dirty="0">
              <a:solidFill>
                <a:schemeClr val="tx2"/>
              </a:solidFill>
            </a:endParaRPr>
          </a:p>
        </p:txBody>
      </p:sp>
      <p:pic>
        <p:nvPicPr>
          <p:cNvPr id="10" name="Espaço Reservado para Imagem 9" descr="Sala com mesa e cadeiras&#10;&#10;Descrição gerada automaticamente com confiança média">
            <a:extLst>
              <a:ext uri="{FF2B5EF4-FFF2-40B4-BE49-F238E27FC236}">
                <a16:creationId xmlns:a16="http://schemas.microsoft.com/office/drawing/2014/main" id="{628367AB-2C74-9409-311B-6CD5112760FA}"/>
              </a:ext>
            </a:extLst>
          </p:cNvPr>
          <p:cNvPicPr>
            <a:picLocks noGrp="1" noChangeAspect="1"/>
          </p:cNvPicPr>
          <p:nvPr>
            <p:ph type="pic" sz="quarter" idx="13"/>
          </p:nvPr>
        </p:nvPicPr>
        <p:blipFill>
          <a:blip r:embed="rId3"/>
          <a:srcRect t="27753" b="27753"/>
          <a:stretch>
            <a:fillRect/>
          </a:stretch>
        </p:blipFill>
        <p:spPr/>
      </p:pic>
    </p:spTree>
    <p:extLst>
      <p:ext uri="{BB962C8B-B14F-4D97-AF65-F5344CB8AC3E}">
        <p14:creationId xmlns:p14="http://schemas.microsoft.com/office/powerpoint/2010/main" val="718941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FDE6B89-9484-4E50-8387-C55E031D8549}"/>
              </a:ext>
            </a:extLst>
          </p:cNvPr>
          <p:cNvSpPr>
            <a:spLocks noGrp="1"/>
          </p:cNvSpPr>
          <p:nvPr>
            <p:ph type="title"/>
          </p:nvPr>
        </p:nvSpPr>
        <p:spPr>
          <a:xfrm>
            <a:off x="639694" y="91440"/>
            <a:ext cx="6623040" cy="791861"/>
          </a:xfrm>
        </p:spPr>
        <p:txBody>
          <a:bodyPr rtlCol="0">
            <a:normAutofit fontScale="90000"/>
          </a:bodyPr>
          <a:lstStyle/>
          <a:p>
            <a:pPr rtl="0"/>
            <a:r>
              <a:rPr lang="pt-br" dirty="0">
                <a:solidFill>
                  <a:srgbClr val="595460"/>
                </a:solidFill>
              </a:rPr>
              <a:t>Fonte de Dados</a:t>
            </a:r>
          </a:p>
        </p:txBody>
      </p:sp>
      <p:sp>
        <p:nvSpPr>
          <p:cNvPr id="5" name="Espaço Reservado para Conteúdo 4">
            <a:extLst>
              <a:ext uri="{FF2B5EF4-FFF2-40B4-BE49-F238E27FC236}">
                <a16:creationId xmlns:a16="http://schemas.microsoft.com/office/drawing/2014/main" id="{30EB58E2-A9A0-481A-8B5B-381B836CE40B}"/>
              </a:ext>
            </a:extLst>
          </p:cNvPr>
          <p:cNvSpPr>
            <a:spLocks noGrp="1"/>
          </p:cNvSpPr>
          <p:nvPr>
            <p:ph idx="1"/>
          </p:nvPr>
        </p:nvSpPr>
        <p:spPr>
          <a:xfrm>
            <a:off x="292101" y="1358900"/>
            <a:ext cx="7118118" cy="4698999"/>
          </a:xfrm>
        </p:spPr>
        <p:txBody>
          <a:bodyPr rtlCol="0">
            <a:noAutofit/>
          </a:bodyPr>
          <a:lstStyle/>
          <a:p>
            <a:pPr rtl="0"/>
            <a:r>
              <a:rPr lang="pt-BR" sz="1200" dirty="0">
                <a:solidFill>
                  <a:srgbClr val="595460"/>
                </a:solidFill>
              </a:rPr>
              <a:t>Essas são as fontes de dados utilizadas para a análise:</a:t>
            </a:r>
          </a:p>
          <a:p>
            <a:pPr rtl="0"/>
            <a:endParaRPr lang="pt-BR" sz="1200" dirty="0">
              <a:solidFill>
                <a:srgbClr val="595460"/>
              </a:solidFill>
            </a:endParaRPr>
          </a:p>
          <a:p>
            <a:pPr rtl="0"/>
            <a:r>
              <a:rPr lang="pt-BR" sz="1200" dirty="0">
                <a:solidFill>
                  <a:srgbClr val="595460"/>
                </a:solidFill>
              </a:rPr>
              <a:t>01 - calendar210225123220-211118-224337.csv, contém as informações das listagens com o valor e dia alugado do período de 06/09/2016 a 05/09/2017.</a:t>
            </a:r>
          </a:p>
          <a:p>
            <a:pPr rtl="0"/>
            <a:endParaRPr lang="pt-BR" sz="1200" dirty="0">
              <a:solidFill>
                <a:srgbClr val="595460"/>
              </a:solidFill>
            </a:endParaRPr>
          </a:p>
          <a:p>
            <a:pPr rtl="0"/>
            <a:r>
              <a:rPr lang="pt-BR" sz="1200" dirty="0">
                <a:solidFill>
                  <a:srgbClr val="595460"/>
                </a:solidFill>
              </a:rPr>
              <a:t>02 - listings210225123254-211118-224337.csv, contém todos os detalhes das propriedades analisadas no período de 06/09/2016 a 05/09/2017.</a:t>
            </a:r>
          </a:p>
          <a:p>
            <a:pPr rtl="0"/>
            <a:endParaRPr lang="pt-BR" sz="1200" dirty="0">
              <a:solidFill>
                <a:srgbClr val="595460"/>
              </a:solidFill>
            </a:endParaRPr>
          </a:p>
          <a:p>
            <a:pPr rtl="0"/>
            <a:r>
              <a:rPr lang="pt-BR" sz="1200" dirty="0">
                <a:solidFill>
                  <a:srgbClr val="595460"/>
                </a:solidFill>
              </a:rPr>
              <a:t>03 - reviews210225123408-211118-224337.csv, contém todas as reviews ou avaliações das propriedades no período de 21/03/2009 a 06/09/2016.</a:t>
            </a:r>
          </a:p>
          <a:p>
            <a:pPr rtl="0"/>
            <a:endParaRPr lang="pt-br" sz="1200" dirty="0">
              <a:solidFill>
                <a:srgbClr val="595460"/>
              </a:solidFill>
            </a:endParaRPr>
          </a:p>
          <a:p>
            <a:r>
              <a:rPr lang="pt-BR" sz="1200" dirty="0">
                <a:solidFill>
                  <a:srgbClr val="595460"/>
                </a:solidFill>
              </a:rPr>
              <a:t>Estão disponíveis também nesse link:</a:t>
            </a:r>
            <a:br>
              <a:rPr lang="pt-BR" sz="1200" dirty="0">
                <a:solidFill>
                  <a:srgbClr val="595460"/>
                </a:solidFill>
              </a:rPr>
            </a:br>
            <a:r>
              <a:rPr lang="pt-BR" sz="1200" dirty="0">
                <a:solidFill>
                  <a:srgbClr val="595460"/>
                </a:solidFill>
              </a:rPr>
              <a:t>https://data.world/jerrys/introduction-to-data-analytics</a:t>
            </a:r>
          </a:p>
        </p:txBody>
      </p:sp>
      <p:pic>
        <p:nvPicPr>
          <p:cNvPr id="29" name="Espaço Reservado para Imagem 28" descr="Painel de Controle de Finanças Digitais">
            <a:extLst>
              <a:ext uri="{FF2B5EF4-FFF2-40B4-BE49-F238E27FC236}">
                <a16:creationId xmlns:a16="http://schemas.microsoft.com/office/drawing/2014/main" id="{5924239E-C490-438F-B9C9-111D931D084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8194348" y="1085431"/>
            <a:ext cx="3997652" cy="5037857"/>
          </a:xfrm>
        </p:spPr>
      </p:pic>
      <p:sp>
        <p:nvSpPr>
          <p:cNvPr id="24" name="Espaço Reservado para o Número do Slide 23">
            <a:extLst>
              <a:ext uri="{FF2B5EF4-FFF2-40B4-BE49-F238E27FC236}">
                <a16:creationId xmlns:a16="http://schemas.microsoft.com/office/drawing/2014/main" id="{29B547D4-09F9-49AB-B5C7-2EDDB233C78D}"/>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2</a:t>
            </a:fld>
            <a:endParaRPr lang="en-US" dirty="0"/>
          </a:p>
        </p:txBody>
      </p:sp>
    </p:spTree>
    <p:extLst>
      <p:ext uri="{BB962C8B-B14F-4D97-AF65-F5344CB8AC3E}">
        <p14:creationId xmlns:p14="http://schemas.microsoft.com/office/powerpoint/2010/main" val="3318299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59EFE67E-60AE-41C6-B6C4-7FC54FE38305}"/>
              </a:ext>
            </a:extLst>
          </p:cNvPr>
          <p:cNvSpPr>
            <a:spLocks noGrp="1"/>
          </p:cNvSpPr>
          <p:nvPr>
            <p:ph type="title"/>
          </p:nvPr>
        </p:nvSpPr>
        <p:spPr>
          <a:xfrm>
            <a:off x="1535372" y="4745250"/>
            <a:ext cx="10013709" cy="1306300"/>
          </a:xfrm>
        </p:spPr>
        <p:txBody>
          <a:bodyPr rtlCol="0">
            <a:normAutofit fontScale="90000"/>
          </a:bodyPr>
          <a:lstStyle/>
          <a:p>
            <a:pPr rtl="0"/>
            <a:r>
              <a:rPr lang="pt-BR" sz="1000" dirty="0">
                <a:latin typeface="+mn-lt"/>
              </a:rPr>
              <a:t>Kara tem uma grande quantidade de propriedades, mas uma taxa de ocupação relativamente baixa, o que sugere que há espaço para otimizar a taxa de ocupação para aumentar a receita.</a:t>
            </a:r>
            <a:br>
              <a:rPr lang="pt-BR" sz="1000" dirty="0">
                <a:latin typeface="+mn-lt"/>
              </a:rPr>
            </a:br>
            <a:r>
              <a:rPr lang="pt-BR" sz="1000" dirty="0" err="1">
                <a:latin typeface="+mn-lt"/>
              </a:rPr>
              <a:t>Seamless</a:t>
            </a:r>
            <a:r>
              <a:rPr lang="pt-BR" sz="1000" dirty="0">
                <a:latin typeface="+mn-lt"/>
              </a:rPr>
              <a:t> tem receita média por propriedade é de $117 Mil, o que é significativamente maior do que a de Kara, indicando uma gestão eficiente das propriedades e alta demanda na área de Back </a:t>
            </a:r>
            <a:r>
              <a:rPr lang="pt-BR" sz="1000" dirty="0" err="1">
                <a:latin typeface="+mn-lt"/>
              </a:rPr>
              <a:t>Bay</a:t>
            </a:r>
            <a:r>
              <a:rPr lang="pt-BR" sz="1000" dirty="0">
                <a:latin typeface="+mn-lt"/>
              </a:rPr>
              <a:t>.</a:t>
            </a:r>
            <a:br>
              <a:rPr lang="pt-BR" sz="1000" dirty="0">
                <a:latin typeface="+mn-lt"/>
              </a:rPr>
            </a:br>
            <a:r>
              <a:rPr lang="pt-BR" sz="1000" dirty="0" err="1">
                <a:latin typeface="+mn-lt"/>
              </a:rPr>
              <a:t>Stay</a:t>
            </a:r>
            <a:r>
              <a:rPr lang="pt-BR" sz="1000" dirty="0">
                <a:latin typeface="+mn-lt"/>
              </a:rPr>
              <a:t> Alfred possui uma alta taxa de ocupação e uma receita média por propriedade impressionante, gerenciando as propriedades de alta qualidade e bem localizadas.</a:t>
            </a:r>
            <a:endParaRPr lang="pt-br" sz="1000" dirty="0">
              <a:latin typeface="+mn-lt"/>
            </a:endParaRPr>
          </a:p>
        </p:txBody>
      </p:sp>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20</a:t>
            </a:fld>
            <a:endParaRPr lang="en-US" dirty="0"/>
          </a:p>
        </p:txBody>
      </p:sp>
      <p:pic>
        <p:nvPicPr>
          <p:cNvPr id="3" name="Imagem 2" descr="Interface gráfica do usuário, Tabela&#10;&#10;Descrição gerada automaticamente">
            <a:extLst>
              <a:ext uri="{FF2B5EF4-FFF2-40B4-BE49-F238E27FC236}">
                <a16:creationId xmlns:a16="http://schemas.microsoft.com/office/drawing/2014/main" id="{1267DA49-D2CA-E37F-0A21-383B4C8B7568}"/>
              </a:ext>
            </a:extLst>
          </p:cNvPr>
          <p:cNvPicPr>
            <a:picLocks noChangeAspect="1"/>
          </p:cNvPicPr>
          <p:nvPr/>
        </p:nvPicPr>
        <p:blipFill>
          <a:blip r:embed="rId2"/>
          <a:stretch>
            <a:fillRect/>
          </a:stretch>
        </p:blipFill>
        <p:spPr>
          <a:xfrm>
            <a:off x="1098754" y="0"/>
            <a:ext cx="9940414" cy="4692246"/>
          </a:xfrm>
          <a:prstGeom prst="rect">
            <a:avLst/>
          </a:prstGeom>
        </p:spPr>
      </p:pic>
    </p:spTree>
    <p:extLst>
      <p:ext uri="{BB962C8B-B14F-4D97-AF65-F5344CB8AC3E}">
        <p14:creationId xmlns:p14="http://schemas.microsoft.com/office/powerpoint/2010/main" val="2059018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59EFE67E-60AE-41C6-B6C4-7FC54FE38305}"/>
              </a:ext>
            </a:extLst>
          </p:cNvPr>
          <p:cNvSpPr>
            <a:spLocks noGrp="1"/>
          </p:cNvSpPr>
          <p:nvPr>
            <p:ph type="title"/>
          </p:nvPr>
        </p:nvSpPr>
        <p:spPr>
          <a:xfrm>
            <a:off x="1535372" y="4872251"/>
            <a:ext cx="10013709" cy="1030360"/>
          </a:xfrm>
        </p:spPr>
        <p:txBody>
          <a:bodyPr rtlCol="0"/>
          <a:lstStyle/>
          <a:p>
            <a:pPr rtl="0"/>
            <a:r>
              <a:rPr lang="pt-br" dirty="0"/>
              <a:t>Insights sobre os anfitriões</a:t>
            </a:r>
          </a:p>
        </p:txBody>
      </p:sp>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21</a:t>
            </a:fld>
            <a:endParaRPr lang="en-US" dirty="0"/>
          </a:p>
        </p:txBody>
      </p:sp>
      <p:sp>
        <p:nvSpPr>
          <p:cNvPr id="8" name="CaixaDeTexto 7">
            <a:extLst>
              <a:ext uri="{FF2B5EF4-FFF2-40B4-BE49-F238E27FC236}">
                <a16:creationId xmlns:a16="http://schemas.microsoft.com/office/drawing/2014/main" id="{EDC5BAA5-3C57-AC9A-9F6E-21E32A389033}"/>
              </a:ext>
            </a:extLst>
          </p:cNvPr>
          <p:cNvSpPr txBox="1"/>
          <p:nvPr/>
        </p:nvSpPr>
        <p:spPr>
          <a:xfrm>
            <a:off x="1136650" y="91440"/>
            <a:ext cx="10675283" cy="4708981"/>
          </a:xfrm>
          <a:prstGeom prst="rect">
            <a:avLst/>
          </a:prstGeom>
          <a:noFill/>
        </p:spPr>
        <p:txBody>
          <a:bodyPr wrap="square" rtlCol="0">
            <a:spAutoFit/>
          </a:bodyPr>
          <a:lstStyle/>
          <a:p>
            <a:r>
              <a:rPr lang="pt-BR" sz="1200" dirty="0">
                <a:solidFill>
                  <a:srgbClr val="595460"/>
                </a:solidFill>
              </a:rPr>
              <a:t>Diversificação de Portfólio: é importante uma diversificação com propriedades em várias áreas, mitigando os riscos associados a flutuações de mercado em áreas específicas.</a:t>
            </a:r>
          </a:p>
          <a:p>
            <a:endParaRPr lang="pt-BR" sz="1200" dirty="0">
              <a:solidFill>
                <a:srgbClr val="595460"/>
              </a:solidFill>
            </a:endParaRPr>
          </a:p>
          <a:p>
            <a:r>
              <a:rPr lang="pt-BR" sz="1200" dirty="0">
                <a:solidFill>
                  <a:srgbClr val="595460"/>
                </a:solidFill>
              </a:rPr>
              <a:t>Relação entre Taxa de Ocupação e Receita Média por Noite: Existe uma relação interessante entre a taxa de ocupação e a receita média por noite, mostrando que preços mais altos não necessariamente afetam negativamente a taxa de ocupação.</a:t>
            </a:r>
          </a:p>
          <a:p>
            <a:endParaRPr lang="pt-BR" sz="1200" dirty="0">
              <a:solidFill>
                <a:srgbClr val="595460"/>
              </a:solidFill>
            </a:endParaRPr>
          </a:p>
          <a:p>
            <a:r>
              <a:rPr lang="pt-BR" sz="1200" dirty="0">
                <a:solidFill>
                  <a:srgbClr val="595460"/>
                </a:solidFill>
              </a:rPr>
              <a:t>Eficiência de Gestão de Propriedades: Uma gestão altamente eficiente pode gerar uma receita significativa com um número relativamente baixo de propriedades.</a:t>
            </a:r>
          </a:p>
          <a:p>
            <a:endParaRPr lang="pt-BR" sz="1200" dirty="0">
              <a:solidFill>
                <a:srgbClr val="595460"/>
              </a:solidFill>
            </a:endParaRPr>
          </a:p>
          <a:p>
            <a:r>
              <a:rPr lang="pt-BR" sz="1200" dirty="0">
                <a:solidFill>
                  <a:srgbClr val="595460"/>
                </a:solidFill>
              </a:rPr>
              <a:t>Impacto do Número de Reservas na Receita: O número de reservas é crucial para a geração de receita, mesmo com uma taxa de ocupação mais baixa, contribuindo para sua receita total.</a:t>
            </a:r>
          </a:p>
          <a:p>
            <a:endParaRPr lang="pt-BR" sz="1200" dirty="0">
              <a:solidFill>
                <a:srgbClr val="595460"/>
              </a:solidFill>
            </a:endParaRPr>
          </a:p>
          <a:p>
            <a:r>
              <a:rPr lang="pt-BR" sz="1200" dirty="0">
                <a:solidFill>
                  <a:srgbClr val="595460"/>
                </a:solidFill>
              </a:rPr>
              <a:t>Análise de Preços Dinâmicos: Ajustar os preços com base na demanda e na temporada pode maximizar a receita, especialmente para anfitriões com alta taxa de ocupação.</a:t>
            </a:r>
          </a:p>
          <a:p>
            <a:endParaRPr lang="pt-BR" sz="1200" dirty="0">
              <a:solidFill>
                <a:srgbClr val="595460"/>
              </a:solidFill>
            </a:endParaRPr>
          </a:p>
          <a:p>
            <a:r>
              <a:rPr lang="pt-BR" sz="1200" dirty="0">
                <a:solidFill>
                  <a:srgbClr val="595460"/>
                </a:solidFill>
              </a:rPr>
              <a:t>Estratégias de Marketing: Anfitriões com taxas de ocupação mais baixas podem investir em marketing para aumentar a visibilidade e atrair mais hóspedes, como fotos de qualidade e criativas mostrando a propriedade.</a:t>
            </a:r>
          </a:p>
          <a:p>
            <a:endParaRPr lang="pt-BR" sz="1200" dirty="0">
              <a:solidFill>
                <a:srgbClr val="595460"/>
              </a:solidFill>
            </a:endParaRPr>
          </a:p>
          <a:p>
            <a:r>
              <a:rPr lang="pt-BR" sz="1200" dirty="0">
                <a:solidFill>
                  <a:srgbClr val="595460"/>
                </a:solidFill>
              </a:rPr>
              <a:t>Investimento em Qualidade: Propriedades com altas receitas médias por noite e boas taxas de ocupação indicam um investimento em qualidade e conforto que atrai hóspedes dispostos a pagar mais.</a:t>
            </a:r>
          </a:p>
          <a:p>
            <a:endParaRPr lang="pt-BR" sz="1200" dirty="0">
              <a:solidFill>
                <a:srgbClr val="595460"/>
              </a:solidFill>
            </a:endParaRPr>
          </a:p>
          <a:p>
            <a:r>
              <a:rPr lang="pt-BR" sz="1200" dirty="0">
                <a:solidFill>
                  <a:srgbClr val="595460"/>
                </a:solidFill>
              </a:rPr>
              <a:t>Resposta rápida: os melhores anfitriões respondem os clientes dentro de 1 hora ou em poucas horas, isso é essencial para não perder os hospedes interessados.</a:t>
            </a:r>
          </a:p>
          <a:p>
            <a:endParaRPr lang="pt-BR" sz="1200" dirty="0">
              <a:solidFill>
                <a:srgbClr val="595460"/>
              </a:solidFill>
            </a:endParaRPr>
          </a:p>
          <a:p>
            <a:endParaRPr lang="pt-BR" sz="1200" dirty="0">
              <a:solidFill>
                <a:srgbClr val="595460"/>
              </a:solidFill>
            </a:endParaRPr>
          </a:p>
        </p:txBody>
      </p:sp>
    </p:spTree>
    <p:extLst>
      <p:ext uri="{BB962C8B-B14F-4D97-AF65-F5344CB8AC3E}">
        <p14:creationId xmlns:p14="http://schemas.microsoft.com/office/powerpoint/2010/main" val="4262512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1000"/>
                                        <p:tgtEl>
                                          <p:spTgt spid="8">
                                            <p:txEl>
                                              <p:pRg st="4" end="4"/>
                                            </p:txEl>
                                          </p:spTgt>
                                        </p:tgtEl>
                                      </p:cBhvr>
                                    </p:animEffect>
                                    <p:anim calcmode="lin" valueType="num">
                                      <p:cBhvr>
                                        <p:cTn id="2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1000"/>
                                        <p:tgtEl>
                                          <p:spTgt spid="8">
                                            <p:txEl>
                                              <p:pRg st="6" end="6"/>
                                            </p:txEl>
                                          </p:spTgt>
                                        </p:tgtEl>
                                      </p:cBhvr>
                                    </p:animEffect>
                                    <p:anim calcmode="lin" valueType="num">
                                      <p:cBhvr>
                                        <p:cTn id="29"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1000"/>
                                        <p:tgtEl>
                                          <p:spTgt spid="8">
                                            <p:txEl>
                                              <p:pRg st="8" end="8"/>
                                            </p:txEl>
                                          </p:spTgt>
                                        </p:tgtEl>
                                      </p:cBhvr>
                                    </p:animEffect>
                                    <p:anim calcmode="lin" valueType="num">
                                      <p:cBhvr>
                                        <p:cTn id="36"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1000"/>
                                        <p:tgtEl>
                                          <p:spTgt spid="8">
                                            <p:txEl>
                                              <p:pRg st="10" end="10"/>
                                            </p:txEl>
                                          </p:spTgt>
                                        </p:tgtEl>
                                      </p:cBhvr>
                                    </p:animEffect>
                                    <p:anim calcmode="lin" valueType="num">
                                      <p:cBhvr>
                                        <p:cTn id="43"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xEl>
                                              <p:pRg st="12" end="12"/>
                                            </p:txEl>
                                          </p:spTgt>
                                        </p:tgtEl>
                                        <p:attrNameLst>
                                          <p:attrName>style.visibility</p:attrName>
                                        </p:attrNameLst>
                                      </p:cBhvr>
                                      <p:to>
                                        <p:strVal val="visible"/>
                                      </p:to>
                                    </p:set>
                                    <p:animEffect transition="in" filter="fade">
                                      <p:cBhvr>
                                        <p:cTn id="49" dur="1000"/>
                                        <p:tgtEl>
                                          <p:spTgt spid="8">
                                            <p:txEl>
                                              <p:pRg st="12" end="12"/>
                                            </p:txEl>
                                          </p:spTgt>
                                        </p:tgtEl>
                                      </p:cBhvr>
                                    </p:animEffect>
                                    <p:anim calcmode="lin" valueType="num">
                                      <p:cBhvr>
                                        <p:cTn id="50" dur="1000" fill="hold"/>
                                        <p:tgtEl>
                                          <p:spTgt spid="8">
                                            <p:txEl>
                                              <p:pRg st="12" end="12"/>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
                                            <p:txEl>
                                              <p:pRg st="14" end="14"/>
                                            </p:txEl>
                                          </p:spTgt>
                                        </p:tgtEl>
                                        <p:attrNameLst>
                                          <p:attrName>style.visibility</p:attrName>
                                        </p:attrNameLst>
                                      </p:cBhvr>
                                      <p:to>
                                        <p:strVal val="visible"/>
                                      </p:to>
                                    </p:set>
                                    <p:animEffect transition="in" filter="fade">
                                      <p:cBhvr>
                                        <p:cTn id="56" dur="1000"/>
                                        <p:tgtEl>
                                          <p:spTgt spid="8">
                                            <p:txEl>
                                              <p:pRg st="14" end="14"/>
                                            </p:txEl>
                                          </p:spTgt>
                                        </p:tgtEl>
                                      </p:cBhvr>
                                    </p:animEffect>
                                    <p:anim calcmode="lin" valueType="num">
                                      <p:cBhvr>
                                        <p:cTn id="57" dur="1000" fill="hold"/>
                                        <p:tgtEl>
                                          <p:spTgt spid="8">
                                            <p:txEl>
                                              <p:pRg st="14" end="14"/>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57" name="Rectangle 56">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Espaço Reservado para Imagem 5" descr="Rio com árvores em volta&#10;&#10;Descrição gerada automaticamente com confiança média">
            <a:extLst>
              <a:ext uri="{FF2B5EF4-FFF2-40B4-BE49-F238E27FC236}">
                <a16:creationId xmlns:a16="http://schemas.microsoft.com/office/drawing/2014/main" id="{BDBEB2F6-DE99-D825-94BB-08116410C633}"/>
              </a:ext>
            </a:extLst>
          </p:cNvPr>
          <p:cNvPicPr>
            <a:picLocks noGrp="1" noChangeAspect="1"/>
          </p:cNvPicPr>
          <p:nvPr>
            <p:ph type="pic" sz="quarter" idx="13"/>
          </p:nvPr>
        </p:nvPicPr>
        <p:blipFill rotWithShape="1">
          <a:blip r:embed="rId3"/>
          <a:srcRect t="15730"/>
          <a:stretch/>
        </p:blipFill>
        <p:spPr>
          <a:xfrm>
            <a:off x="20" y="-2"/>
            <a:ext cx="12191980" cy="6858002"/>
          </a:xfrm>
          <a:prstGeom prst="rect">
            <a:avLst/>
          </a:prstGeom>
        </p:spPr>
      </p:pic>
      <p:sp>
        <p:nvSpPr>
          <p:cNvPr id="61" name="Rectangle 60">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ítulo 13">
            <a:extLst>
              <a:ext uri="{FF2B5EF4-FFF2-40B4-BE49-F238E27FC236}">
                <a16:creationId xmlns:a16="http://schemas.microsoft.com/office/drawing/2014/main" id="{331CEB84-49DC-40A9-B2F0-D573658AE999}"/>
              </a:ext>
            </a:extLst>
          </p:cNvPr>
          <p:cNvSpPr>
            <a:spLocks noGrp="1"/>
          </p:cNvSpPr>
          <p:nvPr>
            <p:ph type="ctrTitle"/>
          </p:nvPr>
        </p:nvSpPr>
        <p:spPr>
          <a:xfrm>
            <a:off x="855663" y="863600"/>
            <a:ext cx="6007100" cy="3366494"/>
          </a:xfrm>
        </p:spPr>
        <p:txBody>
          <a:bodyPr vert="horz" lIns="109728" tIns="109728" rIns="109728" bIns="91440" rtlCol="0" anchor="b">
            <a:normAutofit/>
          </a:bodyPr>
          <a:lstStyle/>
          <a:p>
            <a:pPr>
              <a:lnSpc>
                <a:spcPct val="125000"/>
              </a:lnSpc>
            </a:pPr>
            <a:r>
              <a:rPr lang="en-US" sz="4700" b="0" cap="all" dirty="0" err="1">
                <a:solidFill>
                  <a:schemeClr val="bg1"/>
                </a:solidFill>
              </a:rPr>
              <a:t>Recomendações</a:t>
            </a:r>
            <a:r>
              <a:rPr lang="en-US" sz="4700" b="0" cap="all" dirty="0">
                <a:solidFill>
                  <a:schemeClr val="bg1"/>
                </a:solidFill>
              </a:rPr>
              <a:t> </a:t>
            </a:r>
            <a:r>
              <a:rPr lang="en-US" sz="4700" b="0" cap="all" dirty="0" err="1">
                <a:solidFill>
                  <a:schemeClr val="bg1"/>
                </a:solidFill>
              </a:rPr>
              <a:t>Melhores</a:t>
            </a:r>
            <a:r>
              <a:rPr lang="en-US" sz="4700" b="0" cap="all" dirty="0">
                <a:solidFill>
                  <a:schemeClr val="bg1"/>
                </a:solidFill>
              </a:rPr>
              <a:t> </a:t>
            </a:r>
            <a:r>
              <a:rPr lang="en-US" sz="4700" b="0" cap="all" dirty="0" err="1">
                <a:solidFill>
                  <a:schemeClr val="bg1"/>
                </a:solidFill>
              </a:rPr>
              <a:t>áreas</a:t>
            </a:r>
            <a:endParaRPr lang="en-US" sz="4700" b="0" cap="all" dirty="0">
              <a:solidFill>
                <a:schemeClr val="bg1"/>
              </a:solidFill>
            </a:endParaRPr>
          </a:p>
        </p:txBody>
      </p:sp>
    </p:spTree>
    <p:extLst>
      <p:ext uri="{BB962C8B-B14F-4D97-AF65-F5344CB8AC3E}">
        <p14:creationId xmlns:p14="http://schemas.microsoft.com/office/powerpoint/2010/main" val="3687278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76" name="Rectangle 7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Espaço Reservado para Imagem 9" descr="Vista aérea de uma cidade&#10;&#10;Descrição gerada automaticamente">
            <a:extLst>
              <a:ext uri="{FF2B5EF4-FFF2-40B4-BE49-F238E27FC236}">
                <a16:creationId xmlns:a16="http://schemas.microsoft.com/office/drawing/2014/main" id="{72AC48E8-F99A-9F79-71DE-87399C8FF322}"/>
              </a:ext>
            </a:extLst>
          </p:cNvPr>
          <p:cNvPicPr>
            <a:picLocks noGrp="1" noChangeAspect="1"/>
          </p:cNvPicPr>
          <p:nvPr>
            <p:ph type="pic" sz="quarter" idx="13"/>
          </p:nvPr>
        </p:nvPicPr>
        <p:blipFill rotWithShape="1">
          <a:blip r:embed="rId3"/>
          <a:srcRect t="15730"/>
          <a:stretch/>
        </p:blipFill>
        <p:spPr>
          <a:xfrm>
            <a:off x="20" y="-2"/>
            <a:ext cx="12191980" cy="6858002"/>
          </a:xfrm>
          <a:prstGeom prst="rect">
            <a:avLst/>
          </a:prstGeom>
        </p:spPr>
      </p:pic>
      <p:sp>
        <p:nvSpPr>
          <p:cNvPr id="80" name="Rectangle 79">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ítulo 13">
            <a:extLst>
              <a:ext uri="{FF2B5EF4-FFF2-40B4-BE49-F238E27FC236}">
                <a16:creationId xmlns:a16="http://schemas.microsoft.com/office/drawing/2014/main" id="{331CEB84-49DC-40A9-B2F0-D573658AE999}"/>
              </a:ext>
            </a:extLst>
          </p:cNvPr>
          <p:cNvSpPr>
            <a:spLocks noGrp="1"/>
          </p:cNvSpPr>
          <p:nvPr>
            <p:ph type="ctrTitle"/>
          </p:nvPr>
        </p:nvSpPr>
        <p:spPr>
          <a:xfrm>
            <a:off x="1635103" y="1064632"/>
            <a:ext cx="4797502" cy="1646763"/>
          </a:xfrm>
        </p:spPr>
        <p:txBody>
          <a:bodyPr vert="horz" lIns="109728" tIns="109728" rIns="109728" bIns="91440" rtlCol="0" anchor="b">
            <a:normAutofit/>
          </a:bodyPr>
          <a:lstStyle/>
          <a:p>
            <a:pPr>
              <a:lnSpc>
                <a:spcPct val="115000"/>
              </a:lnSpc>
            </a:pPr>
            <a:r>
              <a:rPr lang="en-US" sz="2800" b="0" cap="all" dirty="0">
                <a:solidFill>
                  <a:schemeClr val="bg1"/>
                </a:solidFill>
              </a:rPr>
              <a:t>TOP 3 ÁREAS COM MAIOR RECEITA TOTAL</a:t>
            </a:r>
          </a:p>
        </p:txBody>
      </p:sp>
      <p:sp>
        <p:nvSpPr>
          <p:cNvPr id="82" name="Rectangle 81">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7810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13" name="Rectangle 212">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217" name="Rectangle 216">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9" name="Rectangle 21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Imagem 13" descr="Prédio de tijolo&#10;&#10;Descrição gerada automaticamente">
            <a:extLst>
              <a:ext uri="{FF2B5EF4-FFF2-40B4-BE49-F238E27FC236}">
                <a16:creationId xmlns:a16="http://schemas.microsoft.com/office/drawing/2014/main" id="{591E61BA-8B69-E7CA-6423-CF44C6BBAB14}"/>
              </a:ext>
            </a:extLst>
          </p:cNvPr>
          <p:cNvPicPr>
            <a:picLocks noChangeAspect="1"/>
          </p:cNvPicPr>
          <p:nvPr/>
        </p:nvPicPr>
        <p:blipFill rotWithShape="1">
          <a:blip r:embed="rId2"/>
          <a:srcRect t="7865" b="7865"/>
          <a:stretch/>
        </p:blipFill>
        <p:spPr>
          <a:xfrm>
            <a:off x="20" y="-2"/>
            <a:ext cx="12191980" cy="6858002"/>
          </a:xfrm>
          <a:prstGeom prst="rect">
            <a:avLst/>
          </a:prstGeom>
        </p:spPr>
      </p:pic>
      <p:sp>
        <p:nvSpPr>
          <p:cNvPr id="221" name="Rectangle 220">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3">
            <a:extLst>
              <a:ext uri="{FF2B5EF4-FFF2-40B4-BE49-F238E27FC236}">
                <a16:creationId xmlns:a16="http://schemas.microsoft.com/office/drawing/2014/main" id="{E761C571-6A11-6EEF-5AC8-C9C206664F92}"/>
              </a:ext>
            </a:extLst>
          </p:cNvPr>
          <p:cNvSpPr txBox="1">
            <a:spLocks/>
          </p:cNvSpPr>
          <p:nvPr/>
        </p:nvSpPr>
        <p:spPr>
          <a:xfrm>
            <a:off x="5329237" y="863600"/>
            <a:ext cx="6007100" cy="3366494"/>
          </a:xfrm>
          <a:prstGeom prst="rect">
            <a:avLst/>
          </a:prstGeom>
        </p:spPr>
        <p:txBody>
          <a:bodyPr vert="horz" lIns="109728" tIns="109728" rIns="109728" bIns="91440" rtlCol="0" anchor="b">
            <a:normAutofit/>
          </a:bodyPr>
          <a:lstStyle>
            <a:lvl1pPr algn="l" defTabSz="914400" rtl="0" eaLnBrk="1" latinLnBrk="0" hangingPunct="1">
              <a:lnSpc>
                <a:spcPct val="150000"/>
              </a:lnSpc>
              <a:spcBef>
                <a:spcPct val="0"/>
              </a:spcBef>
              <a:buNone/>
              <a:defRPr sz="3600" b="1" kern="1200" spc="150" baseline="0">
                <a:solidFill>
                  <a:schemeClr val="bg1"/>
                </a:solidFill>
                <a:latin typeface="+mj-lt"/>
                <a:ea typeface="+mj-ea"/>
                <a:cs typeface="+mj-cs"/>
              </a:defRPr>
            </a:lvl1pPr>
          </a:lstStyle>
          <a:p>
            <a:pPr>
              <a:lnSpc>
                <a:spcPct val="125000"/>
              </a:lnSpc>
              <a:spcAft>
                <a:spcPts val="600"/>
              </a:spcAft>
            </a:pPr>
            <a:r>
              <a:rPr lang="en-US" sz="6000" b="0" cap="all" dirty="0"/>
              <a:t>Back Bay</a:t>
            </a:r>
          </a:p>
        </p:txBody>
      </p:sp>
    </p:spTree>
    <p:extLst>
      <p:ext uri="{BB962C8B-B14F-4D97-AF65-F5344CB8AC3E}">
        <p14:creationId xmlns:p14="http://schemas.microsoft.com/office/powerpoint/2010/main" val="3178017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25</a:t>
            </a:fld>
            <a:endParaRPr lang="en-US" dirty="0"/>
          </a:p>
        </p:txBody>
      </p:sp>
      <p:pic>
        <p:nvPicPr>
          <p:cNvPr id="3" name="Imagem 2" descr="Mapa&#10;&#10;Descrição gerada automaticamente">
            <a:extLst>
              <a:ext uri="{FF2B5EF4-FFF2-40B4-BE49-F238E27FC236}">
                <a16:creationId xmlns:a16="http://schemas.microsoft.com/office/drawing/2014/main" id="{D8D32977-7F6E-3EC4-2111-5A8C10896B55}"/>
              </a:ext>
            </a:extLst>
          </p:cNvPr>
          <p:cNvPicPr>
            <a:picLocks noChangeAspect="1"/>
          </p:cNvPicPr>
          <p:nvPr/>
        </p:nvPicPr>
        <p:blipFill>
          <a:blip r:embed="rId2"/>
          <a:stretch>
            <a:fillRect/>
          </a:stretch>
        </p:blipFill>
        <p:spPr>
          <a:xfrm>
            <a:off x="-3721" y="-335280"/>
            <a:ext cx="12195721" cy="7526264"/>
          </a:xfrm>
          <a:prstGeom prst="rect">
            <a:avLst/>
          </a:prstGeom>
        </p:spPr>
      </p:pic>
    </p:spTree>
    <p:extLst>
      <p:ext uri="{BB962C8B-B14F-4D97-AF65-F5344CB8AC3E}">
        <p14:creationId xmlns:p14="http://schemas.microsoft.com/office/powerpoint/2010/main" val="2650120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26</a:t>
            </a:fld>
            <a:endParaRPr lang="en-US" dirty="0"/>
          </a:p>
        </p:txBody>
      </p:sp>
      <p:pic>
        <p:nvPicPr>
          <p:cNvPr id="7" name="Imagem 6" descr="Diagrama&#10;&#10;Descrição gerada automaticamente com confiança baixa">
            <a:extLst>
              <a:ext uri="{FF2B5EF4-FFF2-40B4-BE49-F238E27FC236}">
                <a16:creationId xmlns:a16="http://schemas.microsoft.com/office/drawing/2014/main" id="{9515EA90-DAFD-2DD0-7F02-9C89143BC1E2}"/>
              </a:ext>
            </a:extLst>
          </p:cNvPr>
          <p:cNvPicPr>
            <a:picLocks noChangeAspect="1"/>
          </p:cNvPicPr>
          <p:nvPr/>
        </p:nvPicPr>
        <p:blipFill>
          <a:blip r:embed="rId2"/>
          <a:stretch>
            <a:fillRect/>
          </a:stretch>
        </p:blipFill>
        <p:spPr>
          <a:xfrm>
            <a:off x="0" y="0"/>
            <a:ext cx="12192000" cy="4249701"/>
          </a:xfrm>
          <a:prstGeom prst="rect">
            <a:avLst/>
          </a:prstGeom>
        </p:spPr>
      </p:pic>
      <p:sp>
        <p:nvSpPr>
          <p:cNvPr id="2" name="CaixaDeTexto 1">
            <a:extLst>
              <a:ext uri="{FF2B5EF4-FFF2-40B4-BE49-F238E27FC236}">
                <a16:creationId xmlns:a16="http://schemas.microsoft.com/office/drawing/2014/main" id="{6DBB8A7B-D220-9721-FA9E-0002FA80FF5D}"/>
              </a:ext>
            </a:extLst>
          </p:cNvPr>
          <p:cNvSpPr txBox="1"/>
          <p:nvPr/>
        </p:nvSpPr>
        <p:spPr>
          <a:xfrm>
            <a:off x="0" y="4249701"/>
            <a:ext cx="12123174" cy="2492990"/>
          </a:xfrm>
          <a:prstGeom prst="rect">
            <a:avLst/>
          </a:prstGeom>
          <a:noFill/>
        </p:spPr>
        <p:txBody>
          <a:bodyPr wrap="square" rtlCol="0">
            <a:spAutoFit/>
          </a:bodyPr>
          <a:lstStyle/>
          <a:p>
            <a:pPr marL="171450" indent="-171450">
              <a:buFont typeface="Arial" panose="020B0604020202020204" pitchFamily="34" charset="0"/>
              <a:buChar char="•"/>
            </a:pPr>
            <a:r>
              <a:rPr lang="pt-BR" sz="1200" dirty="0">
                <a:solidFill>
                  <a:srgbClr val="595460"/>
                </a:solidFill>
              </a:rPr>
              <a:t>Possui a maior receita total entre os bairros analisados, juntamente com um valor médio por noite significativo e uma alta taxa de ocupação. Tem uma quantidade considerável de avaliações e anfitriões, indicando uma presença consolidada no mercado.</a:t>
            </a:r>
          </a:p>
          <a:p>
            <a:pPr marL="171450" indent="-171450">
              <a:buFont typeface="Arial" panose="020B0604020202020204" pitchFamily="34" charset="0"/>
              <a:buChar char="•"/>
            </a:pPr>
            <a:endParaRPr lang="pt-BR" sz="1200" dirty="0">
              <a:solidFill>
                <a:srgbClr val="595460"/>
              </a:solidFill>
            </a:endParaRPr>
          </a:p>
          <a:p>
            <a:pPr marL="171450" indent="-171450">
              <a:buFont typeface="Arial" panose="020B0604020202020204" pitchFamily="34" charset="0"/>
              <a:buChar char="•"/>
            </a:pPr>
            <a:r>
              <a:rPr lang="pt-BR" sz="1200" dirty="0">
                <a:solidFill>
                  <a:srgbClr val="595460"/>
                </a:solidFill>
              </a:rPr>
              <a:t>É uma área residencial luxuosa central, possui ruas como </a:t>
            </a:r>
            <a:r>
              <a:rPr lang="pt-BR" sz="1200" dirty="0" err="1">
                <a:solidFill>
                  <a:srgbClr val="595460"/>
                </a:solidFill>
              </a:rPr>
              <a:t>Newburry</a:t>
            </a:r>
            <a:r>
              <a:rPr lang="pt-BR" sz="1200" dirty="0">
                <a:solidFill>
                  <a:srgbClr val="595460"/>
                </a:solidFill>
              </a:rPr>
              <a:t> e </a:t>
            </a:r>
            <a:r>
              <a:rPr lang="pt-BR" sz="1200" dirty="0" err="1">
                <a:solidFill>
                  <a:srgbClr val="595460"/>
                </a:solidFill>
              </a:rPr>
              <a:t>Boylston</a:t>
            </a:r>
            <a:r>
              <a:rPr lang="pt-BR" sz="1200" dirty="0">
                <a:solidFill>
                  <a:srgbClr val="595460"/>
                </a:solidFill>
              </a:rPr>
              <a:t>, com lojas de luxo e vitrines que chamam atenção.</a:t>
            </a:r>
          </a:p>
          <a:p>
            <a:pPr marL="171450" indent="-171450">
              <a:buFont typeface="Arial" panose="020B0604020202020204" pitchFamily="34" charset="0"/>
              <a:buChar char="•"/>
            </a:pPr>
            <a:endParaRPr lang="pt-BR" sz="1200" dirty="0">
              <a:solidFill>
                <a:srgbClr val="595460"/>
              </a:solidFill>
            </a:endParaRPr>
          </a:p>
          <a:p>
            <a:pPr marL="171450" indent="-171450">
              <a:buFont typeface="Arial" panose="020B0604020202020204" pitchFamily="34" charset="0"/>
              <a:buChar char="•"/>
            </a:pPr>
            <a:r>
              <a:rPr lang="pt-BR" sz="1200" dirty="0">
                <a:solidFill>
                  <a:srgbClr val="595460"/>
                </a:solidFill>
              </a:rPr>
              <a:t>Algumas palavras chaves dessa Área são: Localizado, Bonito, Compras, Restaurantes, Jantar e Central. </a:t>
            </a:r>
          </a:p>
          <a:p>
            <a:pPr marL="171450" indent="-171450">
              <a:buFont typeface="Arial" panose="020B0604020202020204" pitchFamily="34" charset="0"/>
              <a:buChar char="•"/>
            </a:pPr>
            <a:endParaRPr lang="pt-BR" sz="1200" dirty="0">
              <a:solidFill>
                <a:srgbClr val="595460"/>
              </a:solidFill>
            </a:endParaRPr>
          </a:p>
          <a:p>
            <a:pPr marL="171450" indent="-171450">
              <a:buFont typeface="Arial" panose="020B0604020202020204" pitchFamily="34" charset="0"/>
              <a:buChar char="•"/>
            </a:pPr>
            <a:r>
              <a:rPr lang="pt-BR" sz="1200" dirty="0">
                <a:solidFill>
                  <a:srgbClr val="595460"/>
                </a:solidFill>
              </a:rPr>
              <a:t>Muitas propriedades possuem um estilo de construção vitoriano, que são construções antigas baseadas nas arquiteturas góticas e clássicas.</a:t>
            </a:r>
          </a:p>
          <a:p>
            <a:pPr marL="171450" indent="-171450">
              <a:buFont typeface="Arial" panose="020B0604020202020204" pitchFamily="34" charset="0"/>
              <a:buChar char="•"/>
            </a:pPr>
            <a:endParaRPr lang="pt-BR" sz="1200" dirty="0">
              <a:solidFill>
                <a:srgbClr val="595460"/>
              </a:solidFill>
            </a:endParaRPr>
          </a:p>
          <a:p>
            <a:pPr marL="171450" indent="-171450">
              <a:buFont typeface="Arial" panose="020B0604020202020204" pitchFamily="34" charset="0"/>
              <a:buChar char="•"/>
            </a:pPr>
            <a:r>
              <a:rPr lang="pt-BR" sz="1200" dirty="0">
                <a:solidFill>
                  <a:srgbClr val="595460"/>
                </a:solidFill>
              </a:rPr>
              <a:t>Os tipos de propriedades mais populares são apartamentos de 1 e 2 quartos, condomínios e lofts.</a:t>
            </a:r>
          </a:p>
          <a:p>
            <a:pPr marL="171450" indent="-171450">
              <a:buFont typeface="Arial" panose="020B0604020202020204" pitchFamily="34" charset="0"/>
              <a:buChar char="•"/>
            </a:pPr>
            <a:endParaRPr lang="pt-BR" sz="1200" dirty="0">
              <a:solidFill>
                <a:srgbClr val="595460"/>
              </a:solidFill>
            </a:endParaRPr>
          </a:p>
          <a:p>
            <a:pPr marL="171450" indent="-171450">
              <a:buFont typeface="Arial" panose="020B0604020202020204" pitchFamily="34" charset="0"/>
              <a:buChar char="•"/>
            </a:pPr>
            <a:r>
              <a:rPr lang="pt-BR" sz="1200" dirty="0">
                <a:solidFill>
                  <a:srgbClr val="595460"/>
                </a:solidFill>
              </a:rPr>
              <a:t>Back </a:t>
            </a:r>
            <a:r>
              <a:rPr lang="pt-BR" sz="1200" dirty="0" err="1">
                <a:solidFill>
                  <a:srgbClr val="595460"/>
                </a:solidFill>
              </a:rPr>
              <a:t>Bay</a:t>
            </a:r>
            <a:r>
              <a:rPr lang="pt-BR" sz="1200" dirty="0">
                <a:solidFill>
                  <a:srgbClr val="595460"/>
                </a:solidFill>
              </a:rPr>
              <a:t> é uma área com grande potencial para investimento. A alta receita média por noite, a taxa de ocupação e a demanda consistente tornam essa área um investimento atrativo.</a:t>
            </a:r>
          </a:p>
        </p:txBody>
      </p:sp>
    </p:spTree>
    <p:extLst>
      <p:ext uri="{BB962C8B-B14F-4D97-AF65-F5344CB8AC3E}">
        <p14:creationId xmlns:p14="http://schemas.microsoft.com/office/powerpoint/2010/main" val="1322219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 calcmode="lin" valueType="num">
                                      <p:cBhvr>
                                        <p:cTn id="2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p:cTn id="35"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 calcmode="lin" valueType="num">
                                      <p:cBhvr>
                                        <p:cTn id="42"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2">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
                                            <p:txEl>
                                              <p:pRg st="10" end="10"/>
                                            </p:txEl>
                                          </p:spTgt>
                                        </p:tgtEl>
                                        <p:attrNameLst>
                                          <p:attrName>style.visibility</p:attrName>
                                        </p:attrNameLst>
                                      </p:cBhvr>
                                      <p:to>
                                        <p:strVal val="visible"/>
                                      </p:to>
                                    </p:set>
                                    <p:anim calcmode="lin" valueType="num">
                                      <p:cBhvr>
                                        <p:cTn id="49" dur="500" fill="hold"/>
                                        <p:tgtEl>
                                          <p:spTgt spid="2">
                                            <p:txEl>
                                              <p:pRg st="10" end="10"/>
                                            </p:txEl>
                                          </p:spTgt>
                                        </p:tgtEl>
                                        <p:attrNameLst>
                                          <p:attrName>ppt_w</p:attrName>
                                        </p:attrNameLst>
                                      </p:cBhvr>
                                      <p:tavLst>
                                        <p:tav tm="0">
                                          <p:val>
                                            <p:fltVal val="0"/>
                                          </p:val>
                                        </p:tav>
                                        <p:tav tm="100000">
                                          <p:val>
                                            <p:strVal val="#ppt_w"/>
                                          </p:val>
                                        </p:tav>
                                      </p:tavLst>
                                    </p:anim>
                                    <p:anim calcmode="lin" valueType="num">
                                      <p:cBhvr>
                                        <p:cTn id="50" dur="500" fill="hold"/>
                                        <p:tgtEl>
                                          <p:spTgt spid="2">
                                            <p:txEl>
                                              <p:pRg st="10" end="10"/>
                                            </p:txEl>
                                          </p:spTgt>
                                        </p:tgtEl>
                                        <p:attrNameLst>
                                          <p:attrName>ppt_h</p:attrName>
                                        </p:attrNameLst>
                                      </p:cBhvr>
                                      <p:tavLst>
                                        <p:tav tm="0">
                                          <p:val>
                                            <p:fltVal val="0"/>
                                          </p:val>
                                        </p:tav>
                                        <p:tav tm="100000">
                                          <p:val>
                                            <p:strVal val="#ppt_h"/>
                                          </p:val>
                                        </p:tav>
                                      </p:tavLst>
                                    </p:anim>
                                    <p:animEffect transition="in" filter="fade">
                                      <p:cBhvr>
                                        <p:cTn id="5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36" name="Rectangle 3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m 2" descr="Carro estacionado na rua de uma cidade&#10;&#10;Descrição gerada automaticamente">
            <a:extLst>
              <a:ext uri="{FF2B5EF4-FFF2-40B4-BE49-F238E27FC236}">
                <a16:creationId xmlns:a16="http://schemas.microsoft.com/office/drawing/2014/main" id="{7F43991A-4D13-78CC-ED7D-A6AA3FC151E0}"/>
              </a:ext>
            </a:extLst>
          </p:cNvPr>
          <p:cNvPicPr>
            <a:picLocks noChangeAspect="1"/>
          </p:cNvPicPr>
          <p:nvPr/>
        </p:nvPicPr>
        <p:blipFill rotWithShape="1">
          <a:blip r:embed="rId2"/>
          <a:srcRect t="11344" b="4387"/>
          <a:stretch/>
        </p:blipFill>
        <p:spPr>
          <a:xfrm>
            <a:off x="20" y="-2"/>
            <a:ext cx="12191980" cy="6858002"/>
          </a:xfrm>
          <a:prstGeom prst="rect">
            <a:avLst/>
          </a:prstGeom>
        </p:spPr>
      </p:pic>
      <p:sp>
        <p:nvSpPr>
          <p:cNvPr id="40" name="Rectangle 39">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3">
            <a:extLst>
              <a:ext uri="{FF2B5EF4-FFF2-40B4-BE49-F238E27FC236}">
                <a16:creationId xmlns:a16="http://schemas.microsoft.com/office/drawing/2014/main" id="{E761C571-6A11-6EEF-5AC8-C9C206664F92}"/>
              </a:ext>
            </a:extLst>
          </p:cNvPr>
          <p:cNvSpPr txBox="1">
            <a:spLocks/>
          </p:cNvSpPr>
          <p:nvPr/>
        </p:nvSpPr>
        <p:spPr>
          <a:xfrm>
            <a:off x="5329237" y="863600"/>
            <a:ext cx="6007100" cy="3366494"/>
          </a:xfrm>
          <a:prstGeom prst="rect">
            <a:avLst/>
          </a:prstGeom>
        </p:spPr>
        <p:txBody>
          <a:bodyPr vert="horz" lIns="109728" tIns="109728" rIns="109728" bIns="91440" rtlCol="0" anchor="b">
            <a:normAutofit/>
          </a:bodyPr>
          <a:lstStyle>
            <a:lvl1pPr algn="l" defTabSz="914400" rtl="0" eaLnBrk="1" latinLnBrk="0" hangingPunct="1">
              <a:lnSpc>
                <a:spcPct val="150000"/>
              </a:lnSpc>
              <a:spcBef>
                <a:spcPct val="0"/>
              </a:spcBef>
              <a:buNone/>
              <a:defRPr sz="3600" b="1" kern="1200" spc="150" baseline="0">
                <a:solidFill>
                  <a:schemeClr val="bg1"/>
                </a:solidFill>
                <a:latin typeface="+mj-lt"/>
                <a:ea typeface="+mj-ea"/>
                <a:cs typeface="+mj-cs"/>
              </a:defRPr>
            </a:lvl1pPr>
          </a:lstStyle>
          <a:p>
            <a:pPr>
              <a:lnSpc>
                <a:spcPct val="125000"/>
              </a:lnSpc>
              <a:spcAft>
                <a:spcPts val="600"/>
              </a:spcAft>
            </a:pPr>
            <a:r>
              <a:rPr lang="en-US" sz="6000" b="0" cap="all" dirty="0"/>
              <a:t>South End</a:t>
            </a:r>
          </a:p>
        </p:txBody>
      </p:sp>
    </p:spTree>
    <p:extLst>
      <p:ext uri="{BB962C8B-B14F-4D97-AF65-F5344CB8AC3E}">
        <p14:creationId xmlns:p14="http://schemas.microsoft.com/office/powerpoint/2010/main" val="2780237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28</a:t>
            </a:fld>
            <a:endParaRPr lang="en-US" dirty="0"/>
          </a:p>
        </p:txBody>
      </p:sp>
      <p:pic>
        <p:nvPicPr>
          <p:cNvPr id="4" name="Imagem 3" descr="Mapa&#10;&#10;Descrição gerada automaticamente">
            <a:extLst>
              <a:ext uri="{FF2B5EF4-FFF2-40B4-BE49-F238E27FC236}">
                <a16:creationId xmlns:a16="http://schemas.microsoft.com/office/drawing/2014/main" id="{8DE9082B-7D6B-9F09-8A54-5D49CFC4C75B}"/>
              </a:ext>
            </a:extLst>
          </p:cNvPr>
          <p:cNvPicPr>
            <a:picLocks noChangeAspect="1"/>
          </p:cNvPicPr>
          <p:nvPr/>
        </p:nvPicPr>
        <p:blipFill>
          <a:blip r:embed="rId3"/>
          <a:stretch>
            <a:fillRect/>
          </a:stretch>
        </p:blipFill>
        <p:spPr>
          <a:xfrm>
            <a:off x="0" y="-379966"/>
            <a:ext cx="12192000" cy="7617932"/>
          </a:xfrm>
          <a:prstGeom prst="rect">
            <a:avLst/>
          </a:prstGeom>
        </p:spPr>
      </p:pic>
    </p:spTree>
    <p:extLst>
      <p:ext uri="{BB962C8B-B14F-4D97-AF65-F5344CB8AC3E}">
        <p14:creationId xmlns:p14="http://schemas.microsoft.com/office/powerpoint/2010/main" val="1172296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29</a:t>
            </a:fld>
            <a:endParaRPr lang="en-US" dirty="0"/>
          </a:p>
        </p:txBody>
      </p:sp>
      <p:sp>
        <p:nvSpPr>
          <p:cNvPr id="2" name="CaixaDeTexto 1">
            <a:extLst>
              <a:ext uri="{FF2B5EF4-FFF2-40B4-BE49-F238E27FC236}">
                <a16:creationId xmlns:a16="http://schemas.microsoft.com/office/drawing/2014/main" id="{6DBB8A7B-D220-9721-FA9E-0002FA80FF5D}"/>
              </a:ext>
            </a:extLst>
          </p:cNvPr>
          <p:cNvSpPr txBox="1"/>
          <p:nvPr/>
        </p:nvSpPr>
        <p:spPr>
          <a:xfrm>
            <a:off x="0" y="4249701"/>
            <a:ext cx="12123174" cy="2492990"/>
          </a:xfrm>
          <a:prstGeom prst="rect">
            <a:avLst/>
          </a:prstGeom>
          <a:noFill/>
        </p:spPr>
        <p:txBody>
          <a:bodyPr wrap="square" rtlCol="0">
            <a:spAutoFit/>
          </a:bodyPr>
          <a:lstStyle/>
          <a:p>
            <a:pPr marL="171450" indent="-171450">
              <a:buFont typeface="Arial" panose="020B0604020202020204" pitchFamily="34" charset="0"/>
              <a:buChar char="•"/>
            </a:pPr>
            <a:r>
              <a:rPr lang="pt-BR" sz="1300" dirty="0">
                <a:solidFill>
                  <a:srgbClr val="595460"/>
                </a:solidFill>
              </a:rPr>
              <a:t>Tem uma presença forte no mercado de hospedagem.</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South </a:t>
            </a:r>
            <a:r>
              <a:rPr lang="pt-BR" sz="1300" dirty="0" err="1">
                <a:solidFill>
                  <a:srgbClr val="595460"/>
                </a:solidFill>
              </a:rPr>
              <a:t>End</a:t>
            </a:r>
            <a:r>
              <a:rPr lang="pt-BR" sz="1300" dirty="0">
                <a:solidFill>
                  <a:srgbClr val="595460"/>
                </a:solidFill>
              </a:rPr>
              <a:t> é uma área vibrante e eclética, com arquitetura histórica e contemporânea, restaurantes premiados, galerias de arte e boutiques exclusivas. Sua proximidade com o centro da cidade e outras atrações a torna altamente desejável para viajantes. A região possui casas geminadas vitorianas, áreas verdes, praças históricas e a região de </a:t>
            </a:r>
            <a:r>
              <a:rPr lang="pt-BR" sz="1300" dirty="0" err="1">
                <a:solidFill>
                  <a:srgbClr val="595460"/>
                </a:solidFill>
              </a:rPr>
              <a:t>SoWa</a:t>
            </a:r>
            <a:r>
              <a:rPr lang="pt-BR" sz="1300" dirty="0">
                <a:solidFill>
                  <a:srgbClr val="595460"/>
                </a:solidFill>
              </a:rPr>
              <a:t>, conhecida por seus estúdios de artistas e feiras gastronômicas.</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Os tipos de propriedades mais comuns são apartamentos com 1 e 2 quartos, condomínios e casas. </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Algumas palavras chaves dessa área são: Caminhada, compras, Vitoriano, bares, localizado e parques.</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South </a:t>
            </a:r>
            <a:r>
              <a:rPr lang="pt-BR" sz="1300" dirty="0" err="1">
                <a:solidFill>
                  <a:srgbClr val="595460"/>
                </a:solidFill>
              </a:rPr>
              <a:t>End</a:t>
            </a:r>
            <a:r>
              <a:rPr lang="pt-BR" sz="1300" dirty="0">
                <a:solidFill>
                  <a:srgbClr val="595460"/>
                </a:solidFill>
              </a:rPr>
              <a:t> é uma área com bom potencial para investimento em </a:t>
            </a:r>
            <a:r>
              <a:rPr lang="pt-BR" sz="1300" dirty="0" err="1">
                <a:solidFill>
                  <a:srgbClr val="595460"/>
                </a:solidFill>
              </a:rPr>
              <a:t>Airbnb</a:t>
            </a:r>
            <a:r>
              <a:rPr lang="pt-BR" sz="1300" dirty="0">
                <a:solidFill>
                  <a:srgbClr val="595460"/>
                </a:solidFill>
              </a:rPr>
              <a:t>. A alta receita média por noite, a taxa de ocupação e a demanda consistente tornam essa área um investimento atrativo.</a:t>
            </a:r>
          </a:p>
        </p:txBody>
      </p:sp>
      <p:pic>
        <p:nvPicPr>
          <p:cNvPr id="4" name="Imagem 3" descr="Uma imagem contendo Interface gráfica do usuário&#10;&#10;Descrição gerada automaticamente">
            <a:extLst>
              <a:ext uri="{FF2B5EF4-FFF2-40B4-BE49-F238E27FC236}">
                <a16:creationId xmlns:a16="http://schemas.microsoft.com/office/drawing/2014/main" id="{50DECE02-0F15-64B9-7212-8B84FB785590}"/>
              </a:ext>
            </a:extLst>
          </p:cNvPr>
          <p:cNvPicPr>
            <a:picLocks noChangeAspect="1"/>
          </p:cNvPicPr>
          <p:nvPr/>
        </p:nvPicPr>
        <p:blipFill>
          <a:blip r:embed="rId3"/>
          <a:stretch>
            <a:fillRect/>
          </a:stretch>
        </p:blipFill>
        <p:spPr>
          <a:xfrm>
            <a:off x="0" y="0"/>
            <a:ext cx="12192000" cy="4184783"/>
          </a:xfrm>
          <a:prstGeom prst="rect">
            <a:avLst/>
          </a:prstGeom>
        </p:spPr>
      </p:pic>
    </p:spTree>
    <p:extLst>
      <p:ext uri="{BB962C8B-B14F-4D97-AF65-F5344CB8AC3E}">
        <p14:creationId xmlns:p14="http://schemas.microsoft.com/office/powerpoint/2010/main" val="241454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 calcmode="lin" valueType="num">
                                      <p:cBhvr>
                                        <p:cTn id="2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p:cTn id="35"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 calcmode="lin" valueType="num">
                                      <p:cBhvr>
                                        <p:cTn id="42"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331CEB84-49DC-40A9-B2F0-D573658AE999}"/>
              </a:ext>
            </a:extLst>
          </p:cNvPr>
          <p:cNvSpPr>
            <a:spLocks noGrp="1"/>
          </p:cNvSpPr>
          <p:nvPr>
            <p:ph type="ctrTitle"/>
          </p:nvPr>
        </p:nvSpPr>
        <p:spPr>
          <a:xfrm>
            <a:off x="8094153" y="2164742"/>
            <a:ext cx="3754671" cy="2528515"/>
          </a:xfrm>
        </p:spPr>
        <p:txBody>
          <a:bodyPr rtlCol="0"/>
          <a:lstStyle/>
          <a:p>
            <a:pPr rtl="0"/>
            <a:r>
              <a:rPr lang="pt-br" dirty="0">
                <a:solidFill>
                  <a:srgbClr val="595460"/>
                </a:solidFill>
              </a:rPr>
              <a:t>Detalhes sobre a cidade de Boston</a:t>
            </a:r>
          </a:p>
        </p:txBody>
      </p:sp>
      <p:pic>
        <p:nvPicPr>
          <p:cNvPr id="8" name="Espaço Reservado para Imagem 7" descr="Cidade vista de cima&#10;&#10;Descrição gerada automaticamente">
            <a:extLst>
              <a:ext uri="{FF2B5EF4-FFF2-40B4-BE49-F238E27FC236}">
                <a16:creationId xmlns:a16="http://schemas.microsoft.com/office/drawing/2014/main" id="{5F52BBAA-7B69-0677-B842-C97F5CF70A75}"/>
              </a:ext>
            </a:extLst>
          </p:cNvPr>
          <p:cNvPicPr>
            <a:picLocks noGrp="1" noChangeAspect="1"/>
          </p:cNvPicPr>
          <p:nvPr>
            <p:ph type="pic" sz="quarter" idx="13"/>
          </p:nvPr>
        </p:nvPicPr>
        <p:blipFill>
          <a:blip r:embed="rId3"/>
          <a:srcRect l="7839" r="7839"/>
          <a:stretch>
            <a:fillRect/>
          </a:stretch>
        </p:blipFill>
        <p:spPr/>
      </p:pic>
    </p:spTree>
    <p:extLst>
      <p:ext uri="{BB962C8B-B14F-4D97-AF65-F5344CB8AC3E}">
        <p14:creationId xmlns:p14="http://schemas.microsoft.com/office/powerpoint/2010/main" val="2779792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21" name="Rectangle 2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m 3" descr="Rua com carros e prédios ao fundo&#10;&#10;Descrição gerada automaticamente">
            <a:extLst>
              <a:ext uri="{FF2B5EF4-FFF2-40B4-BE49-F238E27FC236}">
                <a16:creationId xmlns:a16="http://schemas.microsoft.com/office/drawing/2014/main" id="{DFCCC6A0-30D8-3AC5-94B3-11B382B38566}"/>
              </a:ext>
            </a:extLst>
          </p:cNvPr>
          <p:cNvPicPr>
            <a:picLocks noChangeAspect="1"/>
          </p:cNvPicPr>
          <p:nvPr/>
        </p:nvPicPr>
        <p:blipFill rotWithShape="1">
          <a:blip r:embed="rId2"/>
          <a:srcRect t="11058" b="4672"/>
          <a:stretch/>
        </p:blipFill>
        <p:spPr>
          <a:xfrm>
            <a:off x="20" y="-2"/>
            <a:ext cx="12191980" cy="6858002"/>
          </a:xfrm>
          <a:prstGeom prst="rect">
            <a:avLst/>
          </a:prstGeom>
        </p:spPr>
      </p:pic>
      <p:sp>
        <p:nvSpPr>
          <p:cNvPr id="25" name="Rectangle 24">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3">
            <a:extLst>
              <a:ext uri="{FF2B5EF4-FFF2-40B4-BE49-F238E27FC236}">
                <a16:creationId xmlns:a16="http://schemas.microsoft.com/office/drawing/2014/main" id="{E761C571-6A11-6EEF-5AC8-C9C206664F92}"/>
              </a:ext>
            </a:extLst>
          </p:cNvPr>
          <p:cNvSpPr txBox="1">
            <a:spLocks/>
          </p:cNvSpPr>
          <p:nvPr/>
        </p:nvSpPr>
        <p:spPr>
          <a:xfrm>
            <a:off x="7399019" y="863600"/>
            <a:ext cx="3937317" cy="3366494"/>
          </a:xfrm>
          <a:prstGeom prst="rect">
            <a:avLst/>
          </a:prstGeom>
        </p:spPr>
        <p:txBody>
          <a:bodyPr vert="horz" lIns="109728" tIns="109728" rIns="109728" bIns="91440" rtlCol="0" anchor="b">
            <a:normAutofit/>
          </a:bodyPr>
          <a:lstStyle>
            <a:lvl1pPr algn="l" defTabSz="914400" rtl="0" eaLnBrk="1" latinLnBrk="0" hangingPunct="1">
              <a:lnSpc>
                <a:spcPct val="150000"/>
              </a:lnSpc>
              <a:spcBef>
                <a:spcPct val="0"/>
              </a:spcBef>
              <a:buNone/>
              <a:defRPr sz="3600" b="1" kern="1200" spc="150" baseline="0">
                <a:solidFill>
                  <a:schemeClr val="bg1"/>
                </a:solidFill>
                <a:latin typeface="+mj-lt"/>
                <a:ea typeface="+mj-ea"/>
                <a:cs typeface="+mj-cs"/>
              </a:defRPr>
            </a:lvl1pPr>
          </a:lstStyle>
          <a:p>
            <a:pPr>
              <a:lnSpc>
                <a:spcPct val="125000"/>
              </a:lnSpc>
              <a:spcAft>
                <a:spcPts val="600"/>
              </a:spcAft>
            </a:pPr>
            <a:r>
              <a:rPr lang="en-US" sz="6000" b="0" cap="all" dirty="0"/>
              <a:t>Fenway</a:t>
            </a:r>
          </a:p>
        </p:txBody>
      </p:sp>
    </p:spTree>
    <p:extLst>
      <p:ext uri="{BB962C8B-B14F-4D97-AF65-F5344CB8AC3E}">
        <p14:creationId xmlns:p14="http://schemas.microsoft.com/office/powerpoint/2010/main" val="2038490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31</a:t>
            </a:fld>
            <a:endParaRPr lang="en-US" dirty="0"/>
          </a:p>
        </p:txBody>
      </p:sp>
      <p:pic>
        <p:nvPicPr>
          <p:cNvPr id="3" name="Imagem 2" descr="Interface gráfica do usuário, Mapa&#10;&#10;Descrição gerada automaticamente">
            <a:extLst>
              <a:ext uri="{FF2B5EF4-FFF2-40B4-BE49-F238E27FC236}">
                <a16:creationId xmlns:a16="http://schemas.microsoft.com/office/drawing/2014/main" id="{EB8FF659-80E0-ED8D-2B58-BD1F756C3CAC}"/>
              </a:ext>
            </a:extLst>
          </p:cNvPr>
          <p:cNvPicPr>
            <a:picLocks noChangeAspect="1"/>
          </p:cNvPicPr>
          <p:nvPr/>
        </p:nvPicPr>
        <p:blipFill>
          <a:blip r:embed="rId3"/>
          <a:stretch>
            <a:fillRect/>
          </a:stretch>
        </p:blipFill>
        <p:spPr>
          <a:xfrm>
            <a:off x="0" y="-385119"/>
            <a:ext cx="12192000" cy="7628237"/>
          </a:xfrm>
          <a:prstGeom prst="rect">
            <a:avLst/>
          </a:prstGeom>
        </p:spPr>
      </p:pic>
    </p:spTree>
    <p:extLst>
      <p:ext uri="{BB962C8B-B14F-4D97-AF65-F5344CB8AC3E}">
        <p14:creationId xmlns:p14="http://schemas.microsoft.com/office/powerpoint/2010/main" val="3558932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32</a:t>
            </a:fld>
            <a:endParaRPr lang="en-US" dirty="0"/>
          </a:p>
        </p:txBody>
      </p:sp>
      <p:sp>
        <p:nvSpPr>
          <p:cNvPr id="2" name="CaixaDeTexto 1">
            <a:extLst>
              <a:ext uri="{FF2B5EF4-FFF2-40B4-BE49-F238E27FC236}">
                <a16:creationId xmlns:a16="http://schemas.microsoft.com/office/drawing/2014/main" id="{6DBB8A7B-D220-9721-FA9E-0002FA80FF5D}"/>
              </a:ext>
            </a:extLst>
          </p:cNvPr>
          <p:cNvSpPr txBox="1"/>
          <p:nvPr/>
        </p:nvSpPr>
        <p:spPr>
          <a:xfrm>
            <a:off x="0" y="4249701"/>
            <a:ext cx="12123174" cy="2462213"/>
          </a:xfrm>
          <a:prstGeom prst="rect">
            <a:avLst/>
          </a:prstGeom>
          <a:noFill/>
        </p:spPr>
        <p:txBody>
          <a:bodyPr wrap="square" rtlCol="0">
            <a:spAutoFit/>
          </a:bodyPr>
          <a:lstStyle/>
          <a:p>
            <a:pPr marL="171450" indent="-171450">
              <a:buFont typeface="Arial" panose="020B0604020202020204" pitchFamily="34" charset="0"/>
              <a:buChar char="•"/>
            </a:pPr>
            <a:r>
              <a:rPr lang="pt-BR" sz="1400" dirty="0">
                <a:solidFill>
                  <a:srgbClr val="595460"/>
                </a:solidFill>
              </a:rPr>
              <a:t>Possui uma presença forte no mercado de hospedagem.</a:t>
            </a:r>
          </a:p>
          <a:p>
            <a:pPr marL="171450" indent="-171450">
              <a:buFont typeface="Arial" panose="020B0604020202020204" pitchFamily="34" charset="0"/>
              <a:buChar char="•"/>
            </a:pPr>
            <a:endParaRPr lang="pt-BR" sz="1400" dirty="0">
              <a:solidFill>
                <a:srgbClr val="595460"/>
              </a:solidFill>
            </a:endParaRPr>
          </a:p>
          <a:p>
            <a:pPr marL="171450" indent="-171450">
              <a:buFont typeface="Arial" panose="020B0604020202020204" pitchFamily="34" charset="0"/>
              <a:buChar char="•"/>
            </a:pPr>
            <a:r>
              <a:rPr lang="pt-BR" sz="1400" dirty="0" err="1">
                <a:solidFill>
                  <a:srgbClr val="595460"/>
                </a:solidFill>
              </a:rPr>
              <a:t>Fenway</a:t>
            </a:r>
            <a:r>
              <a:rPr lang="pt-BR" sz="1400" dirty="0">
                <a:solidFill>
                  <a:srgbClr val="595460"/>
                </a:solidFill>
              </a:rPr>
              <a:t> é conhecido pelo </a:t>
            </a:r>
            <a:r>
              <a:rPr lang="pt-BR" sz="1400" dirty="0" err="1">
                <a:solidFill>
                  <a:srgbClr val="595460"/>
                </a:solidFill>
              </a:rPr>
              <a:t>Fenway</a:t>
            </a:r>
            <a:r>
              <a:rPr lang="pt-BR" sz="1400" dirty="0">
                <a:solidFill>
                  <a:srgbClr val="595460"/>
                </a:solidFill>
              </a:rPr>
              <a:t> Park, estádio dos Boston </a:t>
            </a:r>
            <a:r>
              <a:rPr lang="pt-BR" sz="1400" dirty="0" err="1">
                <a:solidFill>
                  <a:srgbClr val="595460"/>
                </a:solidFill>
              </a:rPr>
              <a:t>Red</a:t>
            </a:r>
            <a:r>
              <a:rPr lang="pt-BR" sz="1400" dirty="0">
                <a:solidFill>
                  <a:srgbClr val="595460"/>
                </a:solidFill>
              </a:rPr>
              <a:t> </a:t>
            </a:r>
            <a:r>
              <a:rPr lang="pt-BR" sz="1400" dirty="0" err="1">
                <a:solidFill>
                  <a:srgbClr val="595460"/>
                </a:solidFill>
              </a:rPr>
              <a:t>Sox</a:t>
            </a:r>
            <a:r>
              <a:rPr lang="pt-BR" sz="1400" dirty="0">
                <a:solidFill>
                  <a:srgbClr val="595460"/>
                </a:solidFill>
              </a:rPr>
              <a:t>, e oferece uma variedade de opções de restaurantes, bares e lojas. Além disso, a área abriga museus como o Museu de Belas Artes, a Boston </a:t>
            </a:r>
            <a:r>
              <a:rPr lang="pt-BR" sz="1400" dirty="0" err="1">
                <a:solidFill>
                  <a:srgbClr val="595460"/>
                </a:solidFill>
              </a:rPr>
              <a:t>Latin</a:t>
            </a:r>
            <a:r>
              <a:rPr lang="pt-BR" sz="1400" dirty="0">
                <a:solidFill>
                  <a:srgbClr val="595460"/>
                </a:solidFill>
              </a:rPr>
              <a:t> </a:t>
            </a:r>
            <a:r>
              <a:rPr lang="pt-BR" sz="1400" dirty="0" err="1">
                <a:solidFill>
                  <a:srgbClr val="595460"/>
                </a:solidFill>
              </a:rPr>
              <a:t>School</a:t>
            </a:r>
            <a:r>
              <a:rPr lang="pt-BR" sz="1400" dirty="0">
                <a:solidFill>
                  <a:srgbClr val="595460"/>
                </a:solidFill>
              </a:rPr>
              <a:t>, instituições de ensino superior e uma cena animada de bares e lojas modernas, tornando-a popular entre os viajantes interessados na vida urbana de Boston.</a:t>
            </a:r>
          </a:p>
          <a:p>
            <a:pPr marL="171450" indent="-171450">
              <a:buFont typeface="Arial" panose="020B0604020202020204" pitchFamily="34" charset="0"/>
              <a:buChar char="•"/>
            </a:pPr>
            <a:endParaRPr lang="pt-BR" sz="1400" dirty="0">
              <a:solidFill>
                <a:srgbClr val="595460"/>
              </a:solidFill>
            </a:endParaRPr>
          </a:p>
          <a:p>
            <a:pPr marL="171450" indent="-171450">
              <a:buFont typeface="Arial" panose="020B0604020202020204" pitchFamily="34" charset="0"/>
              <a:buChar char="•"/>
            </a:pPr>
            <a:r>
              <a:rPr lang="pt-BR" sz="1400" dirty="0">
                <a:solidFill>
                  <a:srgbClr val="595460"/>
                </a:solidFill>
              </a:rPr>
              <a:t>Algumas palavras chaves dessa área são: Apartamentos, parques, privado, acesso, localizado, central e shopping.</a:t>
            </a:r>
          </a:p>
          <a:p>
            <a:pPr marL="171450" indent="-171450">
              <a:buFont typeface="Arial" panose="020B0604020202020204" pitchFamily="34" charset="0"/>
              <a:buChar char="•"/>
            </a:pPr>
            <a:endParaRPr lang="pt-BR" sz="1400" dirty="0">
              <a:solidFill>
                <a:srgbClr val="595460"/>
              </a:solidFill>
            </a:endParaRPr>
          </a:p>
          <a:p>
            <a:pPr marL="171450" indent="-171450">
              <a:buFont typeface="Arial" panose="020B0604020202020204" pitchFamily="34" charset="0"/>
              <a:buChar char="•"/>
            </a:pPr>
            <a:r>
              <a:rPr lang="pt-BR" sz="1400" dirty="0">
                <a:solidFill>
                  <a:srgbClr val="595460"/>
                </a:solidFill>
              </a:rPr>
              <a:t>Os tipos de propriedades mais populares são apartamentos de 1 e 2 quartos e condomínios.</a:t>
            </a:r>
          </a:p>
          <a:p>
            <a:pPr marL="171450" indent="-171450">
              <a:buFont typeface="Arial" panose="020B0604020202020204" pitchFamily="34" charset="0"/>
              <a:buChar char="•"/>
            </a:pPr>
            <a:endParaRPr lang="pt-BR" sz="1400" dirty="0">
              <a:solidFill>
                <a:srgbClr val="595460"/>
              </a:solidFill>
            </a:endParaRPr>
          </a:p>
          <a:p>
            <a:pPr marL="171450" indent="-171450">
              <a:buFont typeface="Arial" panose="020B0604020202020204" pitchFamily="34" charset="0"/>
              <a:buChar char="•"/>
            </a:pPr>
            <a:r>
              <a:rPr lang="pt-BR" sz="1400" dirty="0">
                <a:solidFill>
                  <a:srgbClr val="595460"/>
                </a:solidFill>
              </a:rPr>
              <a:t>A alta receita média por noite, a taxa de ocupação e a demanda consistente tornam essa área um investimento atrativo.</a:t>
            </a:r>
          </a:p>
        </p:txBody>
      </p:sp>
      <p:pic>
        <p:nvPicPr>
          <p:cNvPr id="6" name="Imagem 5" descr="Interface gráfica do usuário&#10;&#10;Descrição gerada automaticamente">
            <a:extLst>
              <a:ext uri="{FF2B5EF4-FFF2-40B4-BE49-F238E27FC236}">
                <a16:creationId xmlns:a16="http://schemas.microsoft.com/office/drawing/2014/main" id="{6A8C4951-79E4-B1CC-053A-D6A12FCE7219}"/>
              </a:ext>
            </a:extLst>
          </p:cNvPr>
          <p:cNvPicPr>
            <a:picLocks noChangeAspect="1"/>
          </p:cNvPicPr>
          <p:nvPr/>
        </p:nvPicPr>
        <p:blipFill>
          <a:blip r:embed="rId2"/>
          <a:stretch>
            <a:fillRect/>
          </a:stretch>
        </p:blipFill>
        <p:spPr>
          <a:xfrm>
            <a:off x="0" y="0"/>
            <a:ext cx="12192000" cy="4187656"/>
          </a:xfrm>
          <a:prstGeom prst="rect">
            <a:avLst/>
          </a:prstGeom>
        </p:spPr>
      </p:pic>
    </p:spTree>
    <p:extLst>
      <p:ext uri="{BB962C8B-B14F-4D97-AF65-F5344CB8AC3E}">
        <p14:creationId xmlns:p14="http://schemas.microsoft.com/office/powerpoint/2010/main" val="1358951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 calcmode="lin" valueType="num">
                                      <p:cBhvr>
                                        <p:cTn id="2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p:cTn id="35"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 calcmode="lin" valueType="num">
                                      <p:cBhvr>
                                        <p:cTn id="42"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70" name="Rectangle 4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72" name="Rectangle 5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54">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Espaço Reservado para Imagem 9" descr="Vista aérea de uma cidade&#10;&#10;Descrição gerada automaticamente">
            <a:extLst>
              <a:ext uri="{FF2B5EF4-FFF2-40B4-BE49-F238E27FC236}">
                <a16:creationId xmlns:a16="http://schemas.microsoft.com/office/drawing/2014/main" id="{72AC48E8-F99A-9F79-71DE-87399C8FF322}"/>
              </a:ext>
            </a:extLst>
          </p:cNvPr>
          <p:cNvPicPr>
            <a:picLocks noGrp="1" noChangeAspect="1"/>
          </p:cNvPicPr>
          <p:nvPr>
            <p:ph type="pic" sz="quarter" idx="13"/>
          </p:nvPr>
        </p:nvPicPr>
        <p:blipFill rotWithShape="1">
          <a:blip r:embed="rId3"/>
          <a:srcRect t="15730"/>
          <a:stretch/>
        </p:blipFill>
        <p:spPr>
          <a:xfrm>
            <a:off x="20" y="-2"/>
            <a:ext cx="12191980" cy="6858002"/>
          </a:xfrm>
          <a:prstGeom prst="rect">
            <a:avLst/>
          </a:prstGeom>
        </p:spPr>
      </p:pic>
      <p:sp>
        <p:nvSpPr>
          <p:cNvPr id="74" name="Rectangle 56">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ítulo 13">
            <a:extLst>
              <a:ext uri="{FF2B5EF4-FFF2-40B4-BE49-F238E27FC236}">
                <a16:creationId xmlns:a16="http://schemas.microsoft.com/office/drawing/2014/main" id="{331CEB84-49DC-40A9-B2F0-D573658AE999}"/>
              </a:ext>
            </a:extLst>
          </p:cNvPr>
          <p:cNvSpPr>
            <a:spLocks noGrp="1"/>
          </p:cNvSpPr>
          <p:nvPr>
            <p:ph type="ctrTitle"/>
          </p:nvPr>
        </p:nvSpPr>
        <p:spPr>
          <a:xfrm>
            <a:off x="1635103" y="1287780"/>
            <a:ext cx="4797502" cy="1423615"/>
          </a:xfrm>
        </p:spPr>
        <p:txBody>
          <a:bodyPr vert="horz" lIns="109728" tIns="109728" rIns="109728" bIns="91440" rtlCol="0" anchor="b">
            <a:normAutofit/>
          </a:bodyPr>
          <a:lstStyle/>
          <a:p>
            <a:pPr>
              <a:lnSpc>
                <a:spcPct val="115000"/>
              </a:lnSpc>
            </a:pPr>
            <a:r>
              <a:rPr lang="en-US" sz="1400" b="0" cap="all" dirty="0">
                <a:solidFill>
                  <a:schemeClr val="bg1"/>
                </a:solidFill>
              </a:rPr>
              <a:t>TOP 3 ÁREAS COM: </a:t>
            </a:r>
            <a:br>
              <a:rPr lang="en-US" sz="1400" b="0" cap="all" dirty="0">
                <a:solidFill>
                  <a:schemeClr val="bg1"/>
                </a:solidFill>
              </a:rPr>
            </a:br>
            <a:r>
              <a:rPr lang="en-US" sz="1400" b="0" cap="all" dirty="0" err="1">
                <a:solidFill>
                  <a:schemeClr val="bg1"/>
                </a:solidFill>
              </a:rPr>
              <a:t>maior</a:t>
            </a:r>
            <a:r>
              <a:rPr lang="en-US" sz="1400" b="0" cap="all" dirty="0">
                <a:solidFill>
                  <a:schemeClr val="bg1"/>
                </a:solidFill>
              </a:rPr>
              <a:t> </a:t>
            </a:r>
            <a:r>
              <a:rPr lang="en-US" sz="1400" b="0" cap="all" dirty="0" err="1">
                <a:solidFill>
                  <a:schemeClr val="bg1"/>
                </a:solidFill>
              </a:rPr>
              <a:t>receita</a:t>
            </a:r>
            <a:r>
              <a:rPr lang="en-US" sz="1400" b="0" cap="all" dirty="0">
                <a:solidFill>
                  <a:schemeClr val="bg1"/>
                </a:solidFill>
              </a:rPr>
              <a:t> </a:t>
            </a:r>
            <a:r>
              <a:rPr lang="en-US" sz="1400" b="0" cap="all" dirty="0" err="1">
                <a:solidFill>
                  <a:schemeClr val="bg1"/>
                </a:solidFill>
              </a:rPr>
              <a:t>média</a:t>
            </a:r>
            <a:r>
              <a:rPr lang="en-US" sz="1400" b="0" cap="all" dirty="0">
                <a:solidFill>
                  <a:schemeClr val="bg1"/>
                </a:solidFill>
              </a:rPr>
              <a:t> </a:t>
            </a:r>
            <a:r>
              <a:rPr lang="en-US" sz="1400" b="0" cap="all" dirty="0" err="1">
                <a:solidFill>
                  <a:schemeClr val="bg1"/>
                </a:solidFill>
              </a:rPr>
              <a:t>por</a:t>
            </a:r>
            <a:r>
              <a:rPr lang="en-US" sz="1400" b="0" cap="all" dirty="0">
                <a:solidFill>
                  <a:schemeClr val="bg1"/>
                </a:solidFill>
              </a:rPr>
              <a:t> </a:t>
            </a:r>
            <a:r>
              <a:rPr lang="en-US" sz="1400" b="0" cap="all" dirty="0" err="1">
                <a:solidFill>
                  <a:schemeClr val="bg1"/>
                </a:solidFill>
              </a:rPr>
              <a:t>noite</a:t>
            </a:r>
            <a:br>
              <a:rPr lang="en-US" sz="1400" b="0" cap="all" dirty="0">
                <a:solidFill>
                  <a:schemeClr val="bg1"/>
                </a:solidFill>
              </a:rPr>
            </a:br>
            <a:r>
              <a:rPr lang="en-US" sz="1400" b="0" cap="all" dirty="0" err="1">
                <a:solidFill>
                  <a:schemeClr val="bg1"/>
                </a:solidFill>
              </a:rPr>
              <a:t>maior</a:t>
            </a:r>
            <a:r>
              <a:rPr lang="en-US" sz="1400" b="0" cap="all" dirty="0">
                <a:solidFill>
                  <a:schemeClr val="bg1"/>
                </a:solidFill>
              </a:rPr>
              <a:t> </a:t>
            </a:r>
            <a:r>
              <a:rPr lang="en-US" sz="1400" b="0" cap="all" dirty="0" err="1">
                <a:solidFill>
                  <a:schemeClr val="bg1"/>
                </a:solidFill>
              </a:rPr>
              <a:t>receita</a:t>
            </a:r>
            <a:r>
              <a:rPr lang="en-US" sz="1400" b="0" cap="all" dirty="0">
                <a:solidFill>
                  <a:schemeClr val="bg1"/>
                </a:solidFill>
              </a:rPr>
              <a:t> media </a:t>
            </a:r>
            <a:r>
              <a:rPr lang="en-US" sz="1400" b="0" cap="all" dirty="0" err="1">
                <a:solidFill>
                  <a:schemeClr val="bg1"/>
                </a:solidFill>
              </a:rPr>
              <a:t>por</a:t>
            </a:r>
            <a:r>
              <a:rPr lang="en-US" sz="1400" b="0" cap="all" dirty="0">
                <a:solidFill>
                  <a:schemeClr val="bg1"/>
                </a:solidFill>
              </a:rPr>
              <a:t> </a:t>
            </a:r>
            <a:r>
              <a:rPr lang="en-US" sz="1400" b="0" cap="all" dirty="0" err="1">
                <a:solidFill>
                  <a:schemeClr val="bg1"/>
                </a:solidFill>
              </a:rPr>
              <a:t>propriedade</a:t>
            </a:r>
            <a:br>
              <a:rPr lang="en-US" sz="1400" b="0" cap="all" dirty="0">
                <a:solidFill>
                  <a:schemeClr val="bg1"/>
                </a:solidFill>
              </a:rPr>
            </a:br>
            <a:r>
              <a:rPr lang="en-US" sz="1400" b="0" cap="all" dirty="0">
                <a:solidFill>
                  <a:schemeClr val="bg1"/>
                </a:solidFill>
              </a:rPr>
              <a:t>Menor </a:t>
            </a:r>
            <a:r>
              <a:rPr lang="en-US" sz="1400" b="0" cap="all" dirty="0" err="1">
                <a:solidFill>
                  <a:schemeClr val="bg1"/>
                </a:solidFill>
              </a:rPr>
              <a:t>número</a:t>
            </a:r>
            <a:r>
              <a:rPr lang="en-US" sz="1400" b="0" cap="all" dirty="0">
                <a:solidFill>
                  <a:schemeClr val="bg1"/>
                </a:solidFill>
              </a:rPr>
              <a:t> de </a:t>
            </a:r>
            <a:r>
              <a:rPr lang="en-US" sz="1400" b="0" cap="all" dirty="0" err="1">
                <a:solidFill>
                  <a:schemeClr val="bg1"/>
                </a:solidFill>
              </a:rPr>
              <a:t>propriedades</a:t>
            </a:r>
            <a:endParaRPr lang="en-US" sz="1400" b="0" cap="all" dirty="0">
              <a:solidFill>
                <a:schemeClr val="bg1"/>
              </a:solidFill>
            </a:endParaRPr>
          </a:p>
        </p:txBody>
      </p:sp>
      <p:sp>
        <p:nvSpPr>
          <p:cNvPr id="75" name="Rectangle 58">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0">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151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40" name="Rectangle 2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42" name="Rectangle 3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3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m 2" descr="Placa de letreiro afixada em fachada de loja com cobertura de entrada de estabelecimento&#10;&#10;Descrição gerada automaticamente">
            <a:extLst>
              <a:ext uri="{FF2B5EF4-FFF2-40B4-BE49-F238E27FC236}">
                <a16:creationId xmlns:a16="http://schemas.microsoft.com/office/drawing/2014/main" id="{F4814453-F27D-E667-64BF-D2AF5642807E}"/>
              </a:ext>
            </a:extLst>
          </p:cNvPr>
          <p:cNvPicPr>
            <a:picLocks noChangeAspect="1"/>
          </p:cNvPicPr>
          <p:nvPr/>
        </p:nvPicPr>
        <p:blipFill rotWithShape="1">
          <a:blip r:embed="rId2"/>
          <a:srcRect t="4265" b="11466"/>
          <a:stretch/>
        </p:blipFill>
        <p:spPr>
          <a:xfrm>
            <a:off x="20" y="-2"/>
            <a:ext cx="12191980" cy="6858002"/>
          </a:xfrm>
          <a:prstGeom prst="rect">
            <a:avLst/>
          </a:prstGeom>
        </p:spPr>
      </p:pic>
      <p:sp>
        <p:nvSpPr>
          <p:cNvPr id="44" name="Rectangle 37">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3">
            <a:extLst>
              <a:ext uri="{FF2B5EF4-FFF2-40B4-BE49-F238E27FC236}">
                <a16:creationId xmlns:a16="http://schemas.microsoft.com/office/drawing/2014/main" id="{E761C571-6A11-6EEF-5AC8-C9C206664F92}"/>
              </a:ext>
            </a:extLst>
          </p:cNvPr>
          <p:cNvSpPr txBox="1">
            <a:spLocks/>
          </p:cNvSpPr>
          <p:nvPr/>
        </p:nvSpPr>
        <p:spPr>
          <a:xfrm>
            <a:off x="6184880" y="3281516"/>
            <a:ext cx="6007100" cy="1885100"/>
          </a:xfrm>
          <a:prstGeom prst="rect">
            <a:avLst/>
          </a:prstGeom>
        </p:spPr>
        <p:txBody>
          <a:bodyPr vert="horz" lIns="109728" tIns="109728" rIns="109728" bIns="91440" rtlCol="0" anchor="b">
            <a:normAutofit/>
          </a:bodyPr>
          <a:lstStyle>
            <a:lvl1pPr algn="l" defTabSz="914400" rtl="0" eaLnBrk="1" latinLnBrk="0" hangingPunct="1">
              <a:lnSpc>
                <a:spcPct val="150000"/>
              </a:lnSpc>
              <a:spcBef>
                <a:spcPct val="0"/>
              </a:spcBef>
              <a:buNone/>
              <a:defRPr sz="3600" b="1" kern="1200" spc="150" baseline="0">
                <a:solidFill>
                  <a:schemeClr val="bg1"/>
                </a:solidFill>
                <a:latin typeface="+mj-lt"/>
                <a:ea typeface="+mj-ea"/>
                <a:cs typeface="+mj-cs"/>
              </a:defRPr>
            </a:lvl1pPr>
          </a:lstStyle>
          <a:p>
            <a:pPr>
              <a:lnSpc>
                <a:spcPct val="125000"/>
              </a:lnSpc>
              <a:spcAft>
                <a:spcPts val="600"/>
              </a:spcAft>
            </a:pPr>
            <a:r>
              <a:rPr lang="en-US" sz="6000" b="0" cap="all" dirty="0">
                <a:solidFill>
                  <a:srgbClr val="EBEDEB"/>
                </a:solidFill>
              </a:rPr>
              <a:t>West End</a:t>
            </a:r>
          </a:p>
        </p:txBody>
      </p:sp>
    </p:spTree>
    <p:extLst>
      <p:ext uri="{BB962C8B-B14F-4D97-AF65-F5344CB8AC3E}">
        <p14:creationId xmlns:p14="http://schemas.microsoft.com/office/powerpoint/2010/main" val="1564682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35</a:t>
            </a:fld>
            <a:endParaRPr lang="en-US" dirty="0"/>
          </a:p>
        </p:txBody>
      </p:sp>
      <p:pic>
        <p:nvPicPr>
          <p:cNvPr id="4" name="Imagem 3" descr="Mapa&#10;&#10;Descrição gerada automaticamente">
            <a:extLst>
              <a:ext uri="{FF2B5EF4-FFF2-40B4-BE49-F238E27FC236}">
                <a16:creationId xmlns:a16="http://schemas.microsoft.com/office/drawing/2014/main" id="{CE59F52E-615C-D39D-136D-EDB7F389F74B}"/>
              </a:ext>
            </a:extLst>
          </p:cNvPr>
          <p:cNvPicPr>
            <a:picLocks noChangeAspect="1"/>
          </p:cNvPicPr>
          <p:nvPr/>
        </p:nvPicPr>
        <p:blipFill>
          <a:blip r:embed="rId3"/>
          <a:stretch>
            <a:fillRect/>
          </a:stretch>
        </p:blipFill>
        <p:spPr>
          <a:xfrm>
            <a:off x="0" y="-378889"/>
            <a:ext cx="12192000" cy="7615778"/>
          </a:xfrm>
          <a:prstGeom prst="rect">
            <a:avLst/>
          </a:prstGeom>
        </p:spPr>
      </p:pic>
    </p:spTree>
    <p:extLst>
      <p:ext uri="{BB962C8B-B14F-4D97-AF65-F5344CB8AC3E}">
        <p14:creationId xmlns:p14="http://schemas.microsoft.com/office/powerpoint/2010/main" val="1011706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36</a:t>
            </a:fld>
            <a:endParaRPr lang="en-US" dirty="0"/>
          </a:p>
        </p:txBody>
      </p:sp>
      <p:pic>
        <p:nvPicPr>
          <p:cNvPr id="4" name="Imagem 3" descr="Tela de celular com texto preto sobre fundo branco&#10;&#10;Descrição gerada automaticamente com confiança média">
            <a:extLst>
              <a:ext uri="{FF2B5EF4-FFF2-40B4-BE49-F238E27FC236}">
                <a16:creationId xmlns:a16="http://schemas.microsoft.com/office/drawing/2014/main" id="{0C58DF47-FE51-CB09-1ABD-2D99BDC0A07B}"/>
              </a:ext>
            </a:extLst>
          </p:cNvPr>
          <p:cNvPicPr>
            <a:picLocks noChangeAspect="1"/>
          </p:cNvPicPr>
          <p:nvPr/>
        </p:nvPicPr>
        <p:blipFill>
          <a:blip r:embed="rId2"/>
          <a:stretch>
            <a:fillRect/>
          </a:stretch>
        </p:blipFill>
        <p:spPr>
          <a:xfrm>
            <a:off x="0" y="0"/>
            <a:ext cx="12192000" cy="4328780"/>
          </a:xfrm>
          <a:prstGeom prst="rect">
            <a:avLst/>
          </a:prstGeom>
        </p:spPr>
      </p:pic>
      <p:sp>
        <p:nvSpPr>
          <p:cNvPr id="2" name="CaixaDeTexto 1">
            <a:extLst>
              <a:ext uri="{FF2B5EF4-FFF2-40B4-BE49-F238E27FC236}">
                <a16:creationId xmlns:a16="http://schemas.microsoft.com/office/drawing/2014/main" id="{6DBB8A7B-D220-9721-FA9E-0002FA80FF5D}"/>
              </a:ext>
            </a:extLst>
          </p:cNvPr>
          <p:cNvSpPr txBox="1"/>
          <p:nvPr/>
        </p:nvSpPr>
        <p:spPr>
          <a:xfrm>
            <a:off x="0" y="4249701"/>
            <a:ext cx="12123174" cy="2462213"/>
          </a:xfrm>
          <a:prstGeom prst="rect">
            <a:avLst/>
          </a:prstGeom>
          <a:noFill/>
        </p:spPr>
        <p:txBody>
          <a:bodyPr wrap="square" rtlCol="0">
            <a:spAutoFit/>
          </a:bodyPr>
          <a:lstStyle/>
          <a:p>
            <a:pPr marL="171450" indent="-171450">
              <a:buFont typeface="Arial" panose="020B0604020202020204" pitchFamily="34" charset="0"/>
              <a:buChar char="•"/>
            </a:pPr>
            <a:r>
              <a:rPr lang="pt-BR" sz="1400" dirty="0">
                <a:solidFill>
                  <a:srgbClr val="595460"/>
                </a:solidFill>
              </a:rPr>
              <a:t>Alto valor médio por noite, valor médio por propriedade e taxa de ocupação.</a:t>
            </a:r>
          </a:p>
          <a:p>
            <a:endParaRPr lang="pt-BR" sz="1400" dirty="0">
              <a:solidFill>
                <a:srgbClr val="595460"/>
              </a:solidFill>
            </a:endParaRPr>
          </a:p>
          <a:p>
            <a:pPr marL="171450" indent="-171450">
              <a:buFont typeface="Arial" panose="020B0604020202020204" pitchFamily="34" charset="0"/>
              <a:buChar char="•"/>
            </a:pPr>
            <a:r>
              <a:rPr lang="pt-BR" sz="1400" dirty="0">
                <a:solidFill>
                  <a:srgbClr val="595460"/>
                </a:solidFill>
              </a:rPr>
              <a:t>West </a:t>
            </a:r>
            <a:r>
              <a:rPr lang="pt-BR" sz="1400" dirty="0" err="1">
                <a:solidFill>
                  <a:srgbClr val="595460"/>
                </a:solidFill>
              </a:rPr>
              <a:t>End</a:t>
            </a:r>
            <a:r>
              <a:rPr lang="pt-BR" sz="1400" dirty="0">
                <a:solidFill>
                  <a:srgbClr val="595460"/>
                </a:solidFill>
              </a:rPr>
              <a:t>, próximo ao centro de Boston, oferece fácil acesso a várias atrações, como o TD Garden, a </a:t>
            </a:r>
            <a:r>
              <a:rPr lang="pt-BR" sz="1400" dirty="0" err="1">
                <a:solidFill>
                  <a:srgbClr val="595460"/>
                </a:solidFill>
              </a:rPr>
              <a:t>Freedom</a:t>
            </a:r>
            <a:r>
              <a:rPr lang="pt-BR" sz="1400" dirty="0">
                <a:solidFill>
                  <a:srgbClr val="595460"/>
                </a:solidFill>
              </a:rPr>
              <a:t> Trail e o Charles River </a:t>
            </a:r>
            <a:r>
              <a:rPr lang="pt-BR" sz="1400" dirty="0" err="1">
                <a:solidFill>
                  <a:srgbClr val="595460"/>
                </a:solidFill>
              </a:rPr>
              <a:t>Esplanade</a:t>
            </a:r>
            <a:r>
              <a:rPr lang="pt-BR" sz="1400" dirty="0">
                <a:solidFill>
                  <a:srgbClr val="595460"/>
                </a:solidFill>
              </a:rPr>
              <a:t>. Bem conectado por transporte público, é seguro e tranquilo, ideal para famílias e turistas. Além disso, é um bairro histórico e vibrante com parques bem cuidados, proporcionando uma excelente qualidade de vida para os residentes.</a:t>
            </a:r>
          </a:p>
          <a:p>
            <a:pPr marL="171450" indent="-171450">
              <a:buFont typeface="Arial" panose="020B0604020202020204" pitchFamily="34" charset="0"/>
              <a:buChar char="•"/>
            </a:pPr>
            <a:endParaRPr lang="pt-BR" sz="1400" dirty="0">
              <a:solidFill>
                <a:srgbClr val="595460"/>
              </a:solidFill>
            </a:endParaRPr>
          </a:p>
          <a:p>
            <a:pPr marL="171450" indent="-171450">
              <a:buFont typeface="Arial" panose="020B0604020202020204" pitchFamily="34" charset="0"/>
              <a:buChar char="•"/>
            </a:pPr>
            <a:r>
              <a:rPr lang="pt-BR" sz="1400" dirty="0">
                <a:solidFill>
                  <a:srgbClr val="595460"/>
                </a:solidFill>
              </a:rPr>
              <a:t>O tipo de propriedades na grande maioria são apartamentos com 1 e 2 quartos.</a:t>
            </a:r>
          </a:p>
          <a:p>
            <a:pPr marL="171450" indent="-171450">
              <a:buFont typeface="Arial" panose="020B0604020202020204" pitchFamily="34" charset="0"/>
              <a:buChar char="•"/>
            </a:pPr>
            <a:endParaRPr lang="pt-BR" sz="1400" dirty="0">
              <a:solidFill>
                <a:srgbClr val="595460"/>
              </a:solidFill>
            </a:endParaRPr>
          </a:p>
          <a:p>
            <a:pPr marL="171450" indent="-171450">
              <a:buFont typeface="Arial" panose="020B0604020202020204" pitchFamily="34" charset="0"/>
              <a:buChar char="•"/>
            </a:pPr>
            <a:r>
              <a:rPr lang="pt-BR" sz="1400" dirty="0">
                <a:solidFill>
                  <a:srgbClr val="595460"/>
                </a:solidFill>
              </a:rPr>
              <a:t>West </a:t>
            </a:r>
            <a:r>
              <a:rPr lang="pt-BR" sz="1400" dirty="0" err="1">
                <a:solidFill>
                  <a:srgbClr val="595460"/>
                </a:solidFill>
              </a:rPr>
              <a:t>End</a:t>
            </a:r>
            <a:r>
              <a:rPr lang="pt-BR" sz="1400" dirty="0">
                <a:solidFill>
                  <a:srgbClr val="595460"/>
                </a:solidFill>
              </a:rPr>
              <a:t> oferece uma combinação ideal de localização central, demanda consistente, público-alvo amplo, número menor de propriedades e anfitriões, rentabilidade atraente e características vantajosas, tornando-se uma ótima opção para investimento.</a:t>
            </a:r>
          </a:p>
          <a:p>
            <a:pPr marL="171450" indent="-171450">
              <a:buFont typeface="Arial" panose="020B0604020202020204" pitchFamily="34" charset="0"/>
              <a:buChar char="•"/>
            </a:pPr>
            <a:endParaRPr lang="pt-BR" sz="1400" dirty="0">
              <a:solidFill>
                <a:srgbClr val="595460"/>
              </a:solidFill>
            </a:endParaRPr>
          </a:p>
        </p:txBody>
      </p:sp>
    </p:spTree>
    <p:extLst>
      <p:ext uri="{BB962C8B-B14F-4D97-AF65-F5344CB8AC3E}">
        <p14:creationId xmlns:p14="http://schemas.microsoft.com/office/powerpoint/2010/main" val="297338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 calcmode="lin" valueType="num">
                                      <p:cBhvr>
                                        <p:cTn id="2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p:cTn id="35"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21" name="Rectangle 2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m 5" descr="Planta e árvore na calçada&#10;&#10;Descrição gerada automaticamente">
            <a:extLst>
              <a:ext uri="{FF2B5EF4-FFF2-40B4-BE49-F238E27FC236}">
                <a16:creationId xmlns:a16="http://schemas.microsoft.com/office/drawing/2014/main" id="{E6E99E13-6055-D02C-5218-823230951586}"/>
              </a:ext>
            </a:extLst>
          </p:cNvPr>
          <p:cNvPicPr>
            <a:picLocks noChangeAspect="1"/>
          </p:cNvPicPr>
          <p:nvPr/>
        </p:nvPicPr>
        <p:blipFill rotWithShape="1">
          <a:blip r:embed="rId2"/>
          <a:srcRect t="6151" b="18849"/>
          <a:stretch/>
        </p:blipFill>
        <p:spPr>
          <a:xfrm>
            <a:off x="20" y="-2"/>
            <a:ext cx="12191980" cy="6858002"/>
          </a:xfrm>
          <a:prstGeom prst="rect">
            <a:avLst/>
          </a:prstGeom>
        </p:spPr>
      </p:pic>
      <p:sp>
        <p:nvSpPr>
          <p:cNvPr id="25" name="Rectangle 24">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3">
            <a:extLst>
              <a:ext uri="{FF2B5EF4-FFF2-40B4-BE49-F238E27FC236}">
                <a16:creationId xmlns:a16="http://schemas.microsoft.com/office/drawing/2014/main" id="{E761C571-6A11-6EEF-5AC8-C9C206664F92}"/>
              </a:ext>
            </a:extLst>
          </p:cNvPr>
          <p:cNvSpPr txBox="1">
            <a:spLocks/>
          </p:cNvSpPr>
          <p:nvPr/>
        </p:nvSpPr>
        <p:spPr>
          <a:xfrm>
            <a:off x="5329237" y="863600"/>
            <a:ext cx="6007100" cy="3366494"/>
          </a:xfrm>
          <a:prstGeom prst="rect">
            <a:avLst/>
          </a:prstGeom>
        </p:spPr>
        <p:txBody>
          <a:bodyPr vert="horz" lIns="109728" tIns="109728" rIns="109728" bIns="91440" rtlCol="0" anchor="b">
            <a:normAutofit/>
          </a:bodyPr>
          <a:lstStyle>
            <a:lvl1pPr algn="l" defTabSz="914400" rtl="0" eaLnBrk="1" latinLnBrk="0" hangingPunct="1">
              <a:lnSpc>
                <a:spcPct val="150000"/>
              </a:lnSpc>
              <a:spcBef>
                <a:spcPct val="0"/>
              </a:spcBef>
              <a:buNone/>
              <a:defRPr sz="3600" b="1" kern="1200" spc="150" baseline="0">
                <a:solidFill>
                  <a:schemeClr val="bg1"/>
                </a:solidFill>
                <a:latin typeface="+mj-lt"/>
                <a:ea typeface="+mj-ea"/>
                <a:cs typeface="+mj-cs"/>
              </a:defRPr>
            </a:lvl1pPr>
          </a:lstStyle>
          <a:p>
            <a:pPr>
              <a:lnSpc>
                <a:spcPct val="125000"/>
              </a:lnSpc>
              <a:spcAft>
                <a:spcPts val="600"/>
              </a:spcAft>
            </a:pPr>
            <a:r>
              <a:rPr lang="en-US" sz="6000" b="0" cap="all"/>
              <a:t>Bay Village</a:t>
            </a:r>
          </a:p>
        </p:txBody>
      </p:sp>
    </p:spTree>
    <p:extLst>
      <p:ext uri="{BB962C8B-B14F-4D97-AF65-F5344CB8AC3E}">
        <p14:creationId xmlns:p14="http://schemas.microsoft.com/office/powerpoint/2010/main" val="2122993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38</a:t>
            </a:fld>
            <a:endParaRPr lang="en-US" dirty="0"/>
          </a:p>
        </p:txBody>
      </p:sp>
      <p:pic>
        <p:nvPicPr>
          <p:cNvPr id="3" name="Imagem 2" descr="Interface gráfica do usuário, Mapa&#10;&#10;Descrição gerada automaticamente">
            <a:extLst>
              <a:ext uri="{FF2B5EF4-FFF2-40B4-BE49-F238E27FC236}">
                <a16:creationId xmlns:a16="http://schemas.microsoft.com/office/drawing/2014/main" id="{B7E5C397-3DE4-0E47-E221-3CF375FDB9D9}"/>
              </a:ext>
            </a:extLst>
          </p:cNvPr>
          <p:cNvPicPr>
            <a:picLocks noChangeAspect="1"/>
          </p:cNvPicPr>
          <p:nvPr/>
        </p:nvPicPr>
        <p:blipFill>
          <a:blip r:embed="rId3"/>
          <a:stretch>
            <a:fillRect/>
          </a:stretch>
        </p:blipFill>
        <p:spPr>
          <a:xfrm>
            <a:off x="-1" y="-353861"/>
            <a:ext cx="12192163" cy="7565821"/>
          </a:xfrm>
          <a:prstGeom prst="rect">
            <a:avLst/>
          </a:prstGeom>
        </p:spPr>
      </p:pic>
    </p:spTree>
    <p:extLst>
      <p:ext uri="{BB962C8B-B14F-4D97-AF65-F5344CB8AC3E}">
        <p14:creationId xmlns:p14="http://schemas.microsoft.com/office/powerpoint/2010/main" val="35332225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39</a:t>
            </a:fld>
            <a:endParaRPr lang="en-US" dirty="0"/>
          </a:p>
        </p:txBody>
      </p:sp>
      <p:sp>
        <p:nvSpPr>
          <p:cNvPr id="2" name="CaixaDeTexto 1">
            <a:extLst>
              <a:ext uri="{FF2B5EF4-FFF2-40B4-BE49-F238E27FC236}">
                <a16:creationId xmlns:a16="http://schemas.microsoft.com/office/drawing/2014/main" id="{6DBB8A7B-D220-9721-FA9E-0002FA80FF5D}"/>
              </a:ext>
            </a:extLst>
          </p:cNvPr>
          <p:cNvSpPr txBox="1"/>
          <p:nvPr/>
        </p:nvSpPr>
        <p:spPr>
          <a:xfrm>
            <a:off x="0" y="4249701"/>
            <a:ext cx="12123174" cy="2492990"/>
          </a:xfrm>
          <a:prstGeom prst="rect">
            <a:avLst/>
          </a:prstGeom>
          <a:noFill/>
        </p:spPr>
        <p:txBody>
          <a:bodyPr wrap="square" rtlCol="0">
            <a:spAutoFit/>
          </a:bodyPr>
          <a:lstStyle/>
          <a:p>
            <a:pPr marL="171450" indent="-171450">
              <a:buFont typeface="Arial" panose="020B0604020202020204" pitchFamily="34" charset="0"/>
              <a:buChar char="•"/>
            </a:pPr>
            <a:r>
              <a:rPr lang="pt-BR" sz="1300" dirty="0">
                <a:solidFill>
                  <a:srgbClr val="595460"/>
                </a:solidFill>
              </a:rPr>
              <a:t>Alto valor médio por noite, valor médio por propriedade e taxa de ocupação, indicam forte demanda na região;</a:t>
            </a:r>
          </a:p>
          <a:p>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A maioria de propriedades são apartamentos de 1 a 2 quartos, e casas com 2 ou mais.</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err="1">
                <a:solidFill>
                  <a:srgbClr val="595460"/>
                </a:solidFill>
              </a:rPr>
              <a:t>Bay</a:t>
            </a:r>
            <a:r>
              <a:rPr lang="pt-BR" sz="1300" dirty="0">
                <a:solidFill>
                  <a:srgbClr val="595460"/>
                </a:solidFill>
              </a:rPr>
              <a:t> Village, o bairro mais antigo de Boston, é conhecido por suas ruas estreitas e arquitetura histórica, atraindo visitantes em busca de uma experiência autêntica na história da cidade. Apesar de ser tranquilo, está estrategicamente localizado, proporcionando fácil acesso às principais atrações de Boston e opções de transporte público. Sua comunidade unida e acolhedora oferece uma experiência mais autêntica aos turistas, possibilitando aos investidores capitalizarem sobre esse ambiente único.</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Devido à sua localização privilegiada e ao seu apelo histórico, </a:t>
            </a:r>
            <a:r>
              <a:rPr lang="pt-BR" sz="1300" dirty="0" err="1">
                <a:solidFill>
                  <a:srgbClr val="595460"/>
                </a:solidFill>
              </a:rPr>
              <a:t>Bay</a:t>
            </a:r>
            <a:r>
              <a:rPr lang="pt-BR" sz="1300" dirty="0">
                <a:solidFill>
                  <a:srgbClr val="595460"/>
                </a:solidFill>
              </a:rPr>
              <a:t> Village tem um potencial significativo de valorização imobiliária a longo prazo. Os investidores podem esperar que o valor de suas propriedades aumente ao longo do tempo, o que torna o investimento em imóveis nesta área uma escolha sólida e estratégica.</a:t>
            </a:r>
          </a:p>
        </p:txBody>
      </p:sp>
      <p:pic>
        <p:nvPicPr>
          <p:cNvPr id="6" name="Imagem 5" descr="Uma imagem contendo Diagrama&#10;&#10;Descrição gerada automaticamente">
            <a:extLst>
              <a:ext uri="{FF2B5EF4-FFF2-40B4-BE49-F238E27FC236}">
                <a16:creationId xmlns:a16="http://schemas.microsoft.com/office/drawing/2014/main" id="{CAD9171D-EDE6-E5D4-28F1-B00F28C88B1C}"/>
              </a:ext>
            </a:extLst>
          </p:cNvPr>
          <p:cNvPicPr>
            <a:picLocks noChangeAspect="1"/>
          </p:cNvPicPr>
          <p:nvPr/>
        </p:nvPicPr>
        <p:blipFill>
          <a:blip r:embed="rId2"/>
          <a:stretch>
            <a:fillRect/>
          </a:stretch>
        </p:blipFill>
        <p:spPr>
          <a:xfrm>
            <a:off x="0" y="0"/>
            <a:ext cx="12192000" cy="4161167"/>
          </a:xfrm>
          <a:prstGeom prst="rect">
            <a:avLst/>
          </a:prstGeom>
        </p:spPr>
      </p:pic>
    </p:spTree>
    <p:extLst>
      <p:ext uri="{BB962C8B-B14F-4D97-AF65-F5344CB8AC3E}">
        <p14:creationId xmlns:p14="http://schemas.microsoft.com/office/powerpoint/2010/main" val="22195025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 calcmode="lin" valueType="num">
                                      <p:cBhvr>
                                        <p:cTn id="2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p:cTn id="35"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0EDB7E63-0AD5-451A-9802-48AB1D44E6A8}"/>
              </a:ext>
            </a:extLst>
          </p:cNvPr>
          <p:cNvSpPr>
            <a:spLocks noGrp="1"/>
          </p:cNvSpPr>
          <p:nvPr>
            <p:ph type="title"/>
          </p:nvPr>
        </p:nvSpPr>
        <p:spPr>
          <a:xfrm>
            <a:off x="5205917" y="103023"/>
            <a:ext cx="6457717" cy="964992"/>
          </a:xfrm>
        </p:spPr>
        <p:txBody>
          <a:bodyPr rtlCol="0"/>
          <a:lstStyle/>
          <a:p>
            <a:pPr rtl="0"/>
            <a:r>
              <a:rPr lang="pt-br" dirty="0">
                <a:solidFill>
                  <a:srgbClr val="595460"/>
                </a:solidFill>
              </a:rPr>
              <a:t>Detalhes sobre Boston</a:t>
            </a:r>
          </a:p>
        </p:txBody>
      </p:sp>
      <p:pic>
        <p:nvPicPr>
          <p:cNvPr id="16" name="Espaço Reservado para Imagem 15" descr="Elemento gráfico, tabelas e gráficos">
            <a:extLst>
              <a:ext uri="{FF2B5EF4-FFF2-40B4-BE49-F238E27FC236}">
                <a16:creationId xmlns:a16="http://schemas.microsoft.com/office/drawing/2014/main" id="{E1DA0A58-7C3B-4F53-80D8-6355E31465F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0" y="3461004"/>
            <a:ext cx="4613547" cy="3396996"/>
          </a:xfrm>
        </p:spPr>
      </p:pic>
      <p:sp>
        <p:nvSpPr>
          <p:cNvPr id="23" name="Espaço Reservado para o Número do Slide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4</a:t>
            </a:fld>
            <a:endParaRPr lang="en-US" dirty="0"/>
          </a:p>
        </p:txBody>
      </p:sp>
      <p:pic>
        <p:nvPicPr>
          <p:cNvPr id="5" name="Espaço Reservado para Imagem 4" descr="Torre de um prédio&#10;&#10;Descrição gerada automaticamente com confiança média">
            <a:extLst>
              <a:ext uri="{FF2B5EF4-FFF2-40B4-BE49-F238E27FC236}">
                <a16:creationId xmlns:a16="http://schemas.microsoft.com/office/drawing/2014/main" id="{EEDA5E3F-25D5-219D-A34C-1CBF82CEC4FB}"/>
              </a:ext>
            </a:extLst>
          </p:cNvPr>
          <p:cNvPicPr>
            <a:picLocks noGrp="1" noChangeAspect="1"/>
          </p:cNvPicPr>
          <p:nvPr>
            <p:ph type="pic" sz="quarter" idx="13"/>
          </p:nvPr>
        </p:nvPicPr>
        <p:blipFill>
          <a:blip r:embed="rId4"/>
          <a:srcRect t="13577" b="13577"/>
          <a:stretch>
            <a:fillRect/>
          </a:stretch>
        </p:blipFill>
        <p:spPr/>
      </p:pic>
      <p:sp>
        <p:nvSpPr>
          <p:cNvPr id="4" name="CaixaDeTexto 3">
            <a:extLst>
              <a:ext uri="{FF2B5EF4-FFF2-40B4-BE49-F238E27FC236}">
                <a16:creationId xmlns:a16="http://schemas.microsoft.com/office/drawing/2014/main" id="{0BB1F023-0CF8-5F5F-6C8A-93F5C3C7BE0F}"/>
              </a:ext>
            </a:extLst>
          </p:cNvPr>
          <p:cNvSpPr txBox="1"/>
          <p:nvPr/>
        </p:nvSpPr>
        <p:spPr>
          <a:xfrm>
            <a:off x="5205917" y="1441450"/>
            <a:ext cx="6457717" cy="654050"/>
          </a:xfrm>
          <a:prstGeom prst="rect">
            <a:avLst/>
          </a:prstGeom>
          <a:noFill/>
        </p:spPr>
        <p:txBody>
          <a:bodyPr wrap="square" rtlCol="0">
            <a:spAutoFit/>
          </a:bodyPr>
          <a:lstStyle/>
          <a:p>
            <a:r>
              <a:rPr lang="pt-BR" dirty="0">
                <a:solidFill>
                  <a:srgbClr val="595460"/>
                </a:solidFill>
              </a:rPr>
              <a:t>O número de habitantes em Boston no ano de 2017 é de 688.239.</a:t>
            </a:r>
          </a:p>
        </p:txBody>
      </p:sp>
      <p:sp>
        <p:nvSpPr>
          <p:cNvPr id="6" name="CaixaDeTexto 5">
            <a:extLst>
              <a:ext uri="{FF2B5EF4-FFF2-40B4-BE49-F238E27FC236}">
                <a16:creationId xmlns:a16="http://schemas.microsoft.com/office/drawing/2014/main" id="{B46DC19F-E322-AD69-E2A5-130CA29F4391}"/>
              </a:ext>
            </a:extLst>
          </p:cNvPr>
          <p:cNvSpPr txBox="1"/>
          <p:nvPr/>
        </p:nvSpPr>
        <p:spPr>
          <a:xfrm>
            <a:off x="5205908" y="2107557"/>
            <a:ext cx="6457717" cy="654050"/>
          </a:xfrm>
          <a:prstGeom prst="rect">
            <a:avLst/>
          </a:prstGeom>
          <a:noFill/>
        </p:spPr>
        <p:txBody>
          <a:bodyPr wrap="square" rtlCol="0">
            <a:spAutoFit/>
          </a:bodyPr>
          <a:lstStyle/>
          <a:p>
            <a:r>
              <a:rPr lang="pt-BR" dirty="0">
                <a:solidFill>
                  <a:srgbClr val="595460"/>
                </a:solidFill>
              </a:rPr>
              <a:t>A região metropolitana de Boston possui 4,8 milhões de habitantes. </a:t>
            </a:r>
          </a:p>
        </p:txBody>
      </p:sp>
      <p:sp>
        <p:nvSpPr>
          <p:cNvPr id="8" name="CaixaDeTexto 7">
            <a:extLst>
              <a:ext uri="{FF2B5EF4-FFF2-40B4-BE49-F238E27FC236}">
                <a16:creationId xmlns:a16="http://schemas.microsoft.com/office/drawing/2014/main" id="{9FCD1180-0CBD-62FB-CE30-15DC37FA5D59}"/>
              </a:ext>
            </a:extLst>
          </p:cNvPr>
          <p:cNvSpPr txBox="1"/>
          <p:nvPr/>
        </p:nvSpPr>
        <p:spPr>
          <a:xfrm>
            <a:off x="5205907" y="2749550"/>
            <a:ext cx="6457717" cy="923330"/>
          </a:xfrm>
          <a:prstGeom prst="rect">
            <a:avLst/>
          </a:prstGeom>
          <a:noFill/>
        </p:spPr>
        <p:txBody>
          <a:bodyPr wrap="square" rtlCol="0">
            <a:spAutoFit/>
          </a:bodyPr>
          <a:lstStyle/>
          <a:p>
            <a:r>
              <a:rPr lang="pt-BR" dirty="0">
                <a:solidFill>
                  <a:srgbClr val="595460"/>
                </a:solidFill>
              </a:rPr>
              <a:t>Boston tem mais de 50 faculdades e universidades na área metropolitana, sendo um centro de ensino superior e pesquisa. </a:t>
            </a:r>
          </a:p>
        </p:txBody>
      </p:sp>
      <p:sp>
        <p:nvSpPr>
          <p:cNvPr id="10" name="CaixaDeTexto 9">
            <a:extLst>
              <a:ext uri="{FF2B5EF4-FFF2-40B4-BE49-F238E27FC236}">
                <a16:creationId xmlns:a16="http://schemas.microsoft.com/office/drawing/2014/main" id="{6524A6D1-DE98-94D1-90D4-7FD2ECAB98E6}"/>
              </a:ext>
            </a:extLst>
          </p:cNvPr>
          <p:cNvSpPr txBox="1"/>
          <p:nvPr/>
        </p:nvSpPr>
        <p:spPr>
          <a:xfrm>
            <a:off x="5205906" y="3672188"/>
            <a:ext cx="6457717" cy="923330"/>
          </a:xfrm>
          <a:prstGeom prst="rect">
            <a:avLst/>
          </a:prstGeom>
          <a:noFill/>
        </p:spPr>
        <p:txBody>
          <a:bodyPr wrap="square" rtlCol="0">
            <a:spAutoFit/>
          </a:bodyPr>
          <a:lstStyle/>
          <a:p>
            <a:r>
              <a:rPr lang="pt-BR" dirty="0">
                <a:solidFill>
                  <a:srgbClr val="595460"/>
                </a:solidFill>
              </a:rPr>
              <a:t>Em 2019 o turismo foi classificado como a terceira maior indústria de Massachusetts, sendo uma fonte econômica essencial em Boston.</a:t>
            </a:r>
          </a:p>
        </p:txBody>
      </p:sp>
      <p:sp>
        <p:nvSpPr>
          <p:cNvPr id="11" name="CaixaDeTexto 10">
            <a:extLst>
              <a:ext uri="{FF2B5EF4-FFF2-40B4-BE49-F238E27FC236}">
                <a16:creationId xmlns:a16="http://schemas.microsoft.com/office/drawing/2014/main" id="{358B56EB-1F28-2208-34FD-C05EDA4E4221}"/>
              </a:ext>
            </a:extLst>
          </p:cNvPr>
          <p:cNvSpPr txBox="1"/>
          <p:nvPr/>
        </p:nvSpPr>
        <p:spPr>
          <a:xfrm>
            <a:off x="5205906" y="4595518"/>
            <a:ext cx="6457717" cy="654050"/>
          </a:xfrm>
          <a:prstGeom prst="rect">
            <a:avLst/>
          </a:prstGeom>
          <a:noFill/>
        </p:spPr>
        <p:txBody>
          <a:bodyPr wrap="square" rtlCol="0">
            <a:spAutoFit/>
          </a:bodyPr>
          <a:lstStyle/>
          <a:p>
            <a:r>
              <a:rPr lang="pt-BR" dirty="0">
                <a:solidFill>
                  <a:srgbClr val="595460"/>
                </a:solidFill>
              </a:rPr>
              <a:t>Quase um terço dos habitantes de Boston utilizam transporte público para ir ao trabalho.</a:t>
            </a:r>
          </a:p>
        </p:txBody>
      </p:sp>
      <p:sp>
        <p:nvSpPr>
          <p:cNvPr id="12" name="CaixaDeTexto 11">
            <a:extLst>
              <a:ext uri="{FF2B5EF4-FFF2-40B4-BE49-F238E27FC236}">
                <a16:creationId xmlns:a16="http://schemas.microsoft.com/office/drawing/2014/main" id="{FB6B8779-4B71-65BE-B902-035049D7C4C4}"/>
              </a:ext>
            </a:extLst>
          </p:cNvPr>
          <p:cNvSpPr txBox="1"/>
          <p:nvPr/>
        </p:nvSpPr>
        <p:spPr>
          <a:xfrm>
            <a:off x="5209697" y="5249568"/>
            <a:ext cx="6457717" cy="923330"/>
          </a:xfrm>
          <a:prstGeom prst="rect">
            <a:avLst/>
          </a:prstGeom>
          <a:noFill/>
        </p:spPr>
        <p:txBody>
          <a:bodyPr wrap="square" rtlCol="0">
            <a:spAutoFit/>
          </a:bodyPr>
          <a:lstStyle/>
          <a:p>
            <a:r>
              <a:rPr lang="pt-BR" dirty="0">
                <a:solidFill>
                  <a:srgbClr val="595460"/>
                </a:solidFill>
              </a:rPr>
              <a:t>Boston está entre as 30 cidades economicamente mais poderosas do mundo, e a Grande Boston é a 6ª dos Estados Unidos.</a:t>
            </a:r>
          </a:p>
        </p:txBody>
      </p:sp>
    </p:spTree>
    <p:extLst>
      <p:ext uri="{BB962C8B-B14F-4D97-AF65-F5344CB8AC3E}">
        <p14:creationId xmlns:p14="http://schemas.microsoft.com/office/powerpoint/2010/main" val="1109332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21" name="Rectangle 2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m 2" descr="Carro na rua de uma cidade&#10;&#10;Descrição gerada automaticamente">
            <a:extLst>
              <a:ext uri="{FF2B5EF4-FFF2-40B4-BE49-F238E27FC236}">
                <a16:creationId xmlns:a16="http://schemas.microsoft.com/office/drawing/2014/main" id="{7F8AB1FE-DA63-0168-9F76-7AFC94A2560E}"/>
              </a:ext>
            </a:extLst>
          </p:cNvPr>
          <p:cNvPicPr>
            <a:picLocks noChangeAspect="1"/>
          </p:cNvPicPr>
          <p:nvPr/>
        </p:nvPicPr>
        <p:blipFill rotWithShape="1">
          <a:blip r:embed="rId2"/>
          <a:srcRect t="14995" b="735"/>
          <a:stretch/>
        </p:blipFill>
        <p:spPr>
          <a:xfrm>
            <a:off x="20" y="-2"/>
            <a:ext cx="12191980" cy="6858002"/>
          </a:xfrm>
          <a:prstGeom prst="rect">
            <a:avLst/>
          </a:prstGeom>
        </p:spPr>
      </p:pic>
      <p:sp>
        <p:nvSpPr>
          <p:cNvPr id="25" name="Rectangle 24">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3">
            <a:extLst>
              <a:ext uri="{FF2B5EF4-FFF2-40B4-BE49-F238E27FC236}">
                <a16:creationId xmlns:a16="http://schemas.microsoft.com/office/drawing/2014/main" id="{E761C571-6A11-6EEF-5AC8-C9C206664F92}"/>
              </a:ext>
            </a:extLst>
          </p:cNvPr>
          <p:cNvSpPr txBox="1">
            <a:spLocks/>
          </p:cNvSpPr>
          <p:nvPr/>
        </p:nvSpPr>
        <p:spPr>
          <a:xfrm>
            <a:off x="5329237" y="2644140"/>
            <a:ext cx="6007100" cy="1585954"/>
          </a:xfrm>
          <a:prstGeom prst="rect">
            <a:avLst/>
          </a:prstGeom>
        </p:spPr>
        <p:txBody>
          <a:bodyPr vert="horz" lIns="109728" tIns="109728" rIns="109728" bIns="91440" rtlCol="0" anchor="b">
            <a:normAutofit/>
          </a:bodyPr>
          <a:lstStyle>
            <a:lvl1pPr algn="l" defTabSz="914400" rtl="0" eaLnBrk="1" latinLnBrk="0" hangingPunct="1">
              <a:lnSpc>
                <a:spcPct val="150000"/>
              </a:lnSpc>
              <a:spcBef>
                <a:spcPct val="0"/>
              </a:spcBef>
              <a:buNone/>
              <a:defRPr sz="3600" b="1" kern="1200" spc="150" baseline="0">
                <a:solidFill>
                  <a:schemeClr val="bg1"/>
                </a:solidFill>
                <a:latin typeface="+mj-lt"/>
                <a:ea typeface="+mj-ea"/>
                <a:cs typeface="+mj-cs"/>
              </a:defRPr>
            </a:lvl1pPr>
          </a:lstStyle>
          <a:p>
            <a:pPr>
              <a:lnSpc>
                <a:spcPct val="125000"/>
              </a:lnSpc>
              <a:spcAft>
                <a:spcPts val="600"/>
              </a:spcAft>
            </a:pPr>
            <a:r>
              <a:rPr lang="en-US" sz="6000" b="0" cap="all" dirty="0"/>
              <a:t>Chinatown</a:t>
            </a:r>
          </a:p>
        </p:txBody>
      </p:sp>
    </p:spTree>
    <p:extLst>
      <p:ext uri="{BB962C8B-B14F-4D97-AF65-F5344CB8AC3E}">
        <p14:creationId xmlns:p14="http://schemas.microsoft.com/office/powerpoint/2010/main" val="3372444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41</a:t>
            </a:fld>
            <a:endParaRPr lang="en-US" dirty="0"/>
          </a:p>
        </p:txBody>
      </p:sp>
      <p:pic>
        <p:nvPicPr>
          <p:cNvPr id="4" name="Imagem 3" descr="Mapa&#10;&#10;Descrição gerada automaticamente">
            <a:extLst>
              <a:ext uri="{FF2B5EF4-FFF2-40B4-BE49-F238E27FC236}">
                <a16:creationId xmlns:a16="http://schemas.microsoft.com/office/drawing/2014/main" id="{075115B0-30C7-A122-EF45-8DB50058AE48}"/>
              </a:ext>
            </a:extLst>
          </p:cNvPr>
          <p:cNvPicPr>
            <a:picLocks noChangeAspect="1"/>
          </p:cNvPicPr>
          <p:nvPr/>
        </p:nvPicPr>
        <p:blipFill>
          <a:blip r:embed="rId3"/>
          <a:stretch>
            <a:fillRect/>
          </a:stretch>
        </p:blipFill>
        <p:spPr>
          <a:xfrm>
            <a:off x="0" y="-383087"/>
            <a:ext cx="12192000" cy="7624175"/>
          </a:xfrm>
          <a:prstGeom prst="rect">
            <a:avLst/>
          </a:prstGeom>
        </p:spPr>
      </p:pic>
    </p:spTree>
    <p:extLst>
      <p:ext uri="{BB962C8B-B14F-4D97-AF65-F5344CB8AC3E}">
        <p14:creationId xmlns:p14="http://schemas.microsoft.com/office/powerpoint/2010/main" val="2804264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42</a:t>
            </a:fld>
            <a:endParaRPr lang="en-US" dirty="0"/>
          </a:p>
        </p:txBody>
      </p:sp>
      <p:sp>
        <p:nvSpPr>
          <p:cNvPr id="2" name="CaixaDeTexto 1">
            <a:extLst>
              <a:ext uri="{FF2B5EF4-FFF2-40B4-BE49-F238E27FC236}">
                <a16:creationId xmlns:a16="http://schemas.microsoft.com/office/drawing/2014/main" id="{6DBB8A7B-D220-9721-FA9E-0002FA80FF5D}"/>
              </a:ext>
            </a:extLst>
          </p:cNvPr>
          <p:cNvSpPr txBox="1"/>
          <p:nvPr/>
        </p:nvSpPr>
        <p:spPr>
          <a:xfrm>
            <a:off x="0" y="4249701"/>
            <a:ext cx="12123174" cy="2677656"/>
          </a:xfrm>
          <a:prstGeom prst="rect">
            <a:avLst/>
          </a:prstGeom>
          <a:noFill/>
        </p:spPr>
        <p:txBody>
          <a:bodyPr wrap="square" rtlCol="0">
            <a:spAutoFit/>
          </a:bodyPr>
          <a:lstStyle/>
          <a:p>
            <a:pPr marL="171450" indent="-171450">
              <a:buFont typeface="Arial" panose="020B0604020202020204" pitchFamily="34" charset="0"/>
              <a:buChar char="•"/>
            </a:pPr>
            <a:r>
              <a:rPr lang="pt-BR" sz="1400" dirty="0">
                <a:solidFill>
                  <a:srgbClr val="595460"/>
                </a:solidFill>
              </a:rPr>
              <a:t>Chinatown possui um valor médio por noite de $316 e uma taxa de ocupação de 54,1%, com potencial de crescimento nesse aspecto.</a:t>
            </a:r>
          </a:p>
          <a:p>
            <a:pPr marL="171450" indent="-171450">
              <a:buFont typeface="Arial" panose="020B0604020202020204" pitchFamily="34" charset="0"/>
              <a:buChar char="•"/>
            </a:pPr>
            <a:endParaRPr lang="pt-BR" sz="1400" dirty="0">
              <a:solidFill>
                <a:srgbClr val="595460"/>
              </a:solidFill>
            </a:endParaRPr>
          </a:p>
          <a:p>
            <a:pPr marL="171450" indent="-171450">
              <a:buFont typeface="Arial" panose="020B0604020202020204" pitchFamily="34" charset="0"/>
              <a:buChar char="•"/>
            </a:pPr>
            <a:r>
              <a:rPr lang="pt-BR" sz="1400" dirty="0">
                <a:solidFill>
                  <a:srgbClr val="595460"/>
                </a:solidFill>
              </a:rPr>
              <a:t>Sua localização central em Boston oferece acesso fácil a várias atrações turísticas, tornando-a altamente desejável para viajantes.</a:t>
            </a:r>
          </a:p>
          <a:p>
            <a:pPr marL="171450" indent="-171450">
              <a:buFont typeface="Arial" panose="020B0604020202020204" pitchFamily="34" charset="0"/>
              <a:buChar char="•"/>
            </a:pPr>
            <a:endParaRPr lang="pt-BR" sz="1400" dirty="0">
              <a:solidFill>
                <a:srgbClr val="595460"/>
              </a:solidFill>
            </a:endParaRPr>
          </a:p>
          <a:p>
            <a:pPr marL="171450" indent="-171450">
              <a:buFont typeface="Arial" panose="020B0604020202020204" pitchFamily="34" charset="0"/>
              <a:buChar char="•"/>
            </a:pPr>
            <a:r>
              <a:rPr lang="pt-BR" sz="1400" dirty="0">
                <a:solidFill>
                  <a:srgbClr val="595460"/>
                </a:solidFill>
              </a:rPr>
              <a:t>A diversidade de opções de acomodação, desde apartamentos modernos até edifícios históricos convertidos, maximiza o potencial de ocupação e lucro para investidores.</a:t>
            </a:r>
          </a:p>
          <a:p>
            <a:pPr marL="171450" indent="-171450">
              <a:buFont typeface="Arial" panose="020B0604020202020204" pitchFamily="34" charset="0"/>
              <a:buChar char="•"/>
            </a:pPr>
            <a:endParaRPr lang="pt-BR" sz="1400" dirty="0">
              <a:solidFill>
                <a:srgbClr val="595460"/>
              </a:solidFill>
            </a:endParaRPr>
          </a:p>
          <a:p>
            <a:pPr marL="171450" indent="-171450">
              <a:buFont typeface="Arial" panose="020B0604020202020204" pitchFamily="34" charset="0"/>
              <a:buChar char="•"/>
            </a:pPr>
            <a:r>
              <a:rPr lang="pt-BR" sz="1400" dirty="0">
                <a:solidFill>
                  <a:srgbClr val="595460"/>
                </a:solidFill>
              </a:rPr>
              <a:t>A grande maioria de propriedades são apartamentos de 1 e 2 quartos.</a:t>
            </a:r>
          </a:p>
          <a:p>
            <a:pPr marL="171450" indent="-171450">
              <a:buFont typeface="Arial" panose="020B0604020202020204" pitchFamily="34" charset="0"/>
              <a:buChar char="•"/>
            </a:pPr>
            <a:endParaRPr lang="pt-BR" sz="1400" dirty="0">
              <a:solidFill>
                <a:srgbClr val="595460"/>
              </a:solidFill>
            </a:endParaRPr>
          </a:p>
          <a:p>
            <a:pPr marL="171450" indent="-171450">
              <a:buFont typeface="Arial" panose="020B0604020202020204" pitchFamily="34" charset="0"/>
              <a:buChar char="•"/>
            </a:pPr>
            <a:r>
              <a:rPr lang="pt-BR" sz="1400" dirty="0">
                <a:solidFill>
                  <a:srgbClr val="595460"/>
                </a:solidFill>
              </a:rPr>
              <a:t>Chinatown proporciona aos hóspedes uma autêntica experiência gastronômica asiática e a oportunidade de mergulhar na rica herança cultural do bairro, tornando-o um investimento atrativo devido à alta taxa de ocupação, receita média por noite e demanda consistente.</a:t>
            </a:r>
          </a:p>
        </p:txBody>
      </p:sp>
      <p:pic>
        <p:nvPicPr>
          <p:cNvPr id="4" name="Imagem 3" descr="Uma imagem contendo Tabela&#10;&#10;Descrição gerada automaticamente">
            <a:extLst>
              <a:ext uri="{FF2B5EF4-FFF2-40B4-BE49-F238E27FC236}">
                <a16:creationId xmlns:a16="http://schemas.microsoft.com/office/drawing/2014/main" id="{FEF92C25-44D2-E674-B633-B607463CEDDF}"/>
              </a:ext>
            </a:extLst>
          </p:cNvPr>
          <p:cNvPicPr>
            <a:picLocks noChangeAspect="1"/>
          </p:cNvPicPr>
          <p:nvPr/>
        </p:nvPicPr>
        <p:blipFill>
          <a:blip r:embed="rId3"/>
          <a:stretch>
            <a:fillRect/>
          </a:stretch>
        </p:blipFill>
        <p:spPr>
          <a:xfrm>
            <a:off x="4916" y="0"/>
            <a:ext cx="12192000" cy="4093029"/>
          </a:xfrm>
          <a:prstGeom prst="rect">
            <a:avLst/>
          </a:prstGeom>
        </p:spPr>
      </p:pic>
    </p:spTree>
    <p:extLst>
      <p:ext uri="{BB962C8B-B14F-4D97-AF65-F5344CB8AC3E}">
        <p14:creationId xmlns:p14="http://schemas.microsoft.com/office/powerpoint/2010/main" val="421464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 calcmode="lin" valueType="num">
                                      <p:cBhvr>
                                        <p:cTn id="2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p:cTn id="35"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 calcmode="lin" valueType="num">
                                      <p:cBhvr>
                                        <p:cTn id="42"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47" name="Rectangle 35">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51" name="Rectangle 39">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41">
            <a:extLst>
              <a:ext uri="{FF2B5EF4-FFF2-40B4-BE49-F238E27FC236}">
                <a16:creationId xmlns:a16="http://schemas.microsoft.com/office/drawing/2014/main" id="{F45F8234-3080-4C07-B575-B79541029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Imagem 4" descr="Vista aérea de uma cidade&#10;&#10;Descrição gerada automaticamente">
            <a:extLst>
              <a:ext uri="{FF2B5EF4-FFF2-40B4-BE49-F238E27FC236}">
                <a16:creationId xmlns:a16="http://schemas.microsoft.com/office/drawing/2014/main" id="{C993BA6B-8FCD-DCD9-212E-D6F89106D8E5}"/>
              </a:ext>
            </a:extLst>
          </p:cNvPr>
          <p:cNvPicPr>
            <a:picLocks noGrp="1" noChangeAspect="1"/>
          </p:cNvPicPr>
          <p:nvPr>
            <p:ph type="pic" sz="quarter" idx="13"/>
          </p:nvPr>
        </p:nvPicPr>
        <p:blipFill rotWithShape="1">
          <a:blip r:embed="rId3"/>
          <a:srcRect t="15730"/>
          <a:stretch/>
        </p:blipFill>
        <p:spPr>
          <a:xfrm>
            <a:off x="20" y="-1"/>
            <a:ext cx="12191980" cy="6858002"/>
          </a:xfrm>
          <a:prstGeom prst="rect">
            <a:avLst/>
          </a:prstGeom>
        </p:spPr>
      </p:pic>
      <p:sp>
        <p:nvSpPr>
          <p:cNvPr id="53" name="Rectangle 43">
            <a:extLst>
              <a:ext uri="{FF2B5EF4-FFF2-40B4-BE49-F238E27FC236}">
                <a16:creationId xmlns:a16="http://schemas.microsoft.com/office/drawing/2014/main" id="{1B0E0466-9F2F-4C27-AE6F-953F891B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554430" y="1148464"/>
            <a:ext cx="4637567" cy="501914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ítulo 13">
            <a:extLst>
              <a:ext uri="{FF2B5EF4-FFF2-40B4-BE49-F238E27FC236}">
                <a16:creationId xmlns:a16="http://schemas.microsoft.com/office/drawing/2014/main" id="{331CEB84-49DC-40A9-B2F0-D573658AE999}"/>
              </a:ext>
            </a:extLst>
          </p:cNvPr>
          <p:cNvSpPr>
            <a:spLocks noGrp="1"/>
          </p:cNvSpPr>
          <p:nvPr>
            <p:ph type="ctrTitle"/>
          </p:nvPr>
        </p:nvSpPr>
        <p:spPr>
          <a:xfrm>
            <a:off x="8197352" y="1479340"/>
            <a:ext cx="3351729" cy="3015280"/>
          </a:xfrm>
        </p:spPr>
        <p:txBody>
          <a:bodyPr vert="horz" lIns="109728" tIns="109728" rIns="109728" bIns="91440" rtlCol="0" anchor="b">
            <a:normAutofit/>
          </a:bodyPr>
          <a:lstStyle/>
          <a:p>
            <a:pPr>
              <a:lnSpc>
                <a:spcPct val="125000"/>
              </a:lnSpc>
            </a:pPr>
            <a:r>
              <a:rPr lang="en-US" sz="3100" b="0" cap="all"/>
              <a:t>TOP 3 ÁREAS com CRESCIMENTO FUTURO</a:t>
            </a:r>
          </a:p>
        </p:txBody>
      </p:sp>
      <p:sp>
        <p:nvSpPr>
          <p:cNvPr id="46" name="Rectangle 45">
            <a:extLst>
              <a:ext uri="{FF2B5EF4-FFF2-40B4-BE49-F238E27FC236}">
                <a16:creationId xmlns:a16="http://schemas.microsoft.com/office/drawing/2014/main" id="{E4F2DCBC-B44F-4E3C-871F-87CC2B8BD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5"/>
            <a:ext cx="6858002"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43065B8-2E07-4810-B74C-42FD04091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1084456"/>
            <a:ext cx="463600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D529F17-FB87-4ECB-9485-C58500A1B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6109423"/>
            <a:ext cx="463600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01398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21" name="Rectangle 2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m 3" descr="Castelo com ponte na frente de um rio&#10;&#10;Descrição gerada automaticamente com confiança média">
            <a:extLst>
              <a:ext uri="{FF2B5EF4-FFF2-40B4-BE49-F238E27FC236}">
                <a16:creationId xmlns:a16="http://schemas.microsoft.com/office/drawing/2014/main" id="{B4A8DD01-2F5D-75DB-BBB6-DAB6793D929D}"/>
              </a:ext>
            </a:extLst>
          </p:cNvPr>
          <p:cNvPicPr>
            <a:picLocks noChangeAspect="1"/>
          </p:cNvPicPr>
          <p:nvPr/>
        </p:nvPicPr>
        <p:blipFill rotWithShape="1">
          <a:blip r:embed="rId2"/>
          <a:srcRect t="12114" b="3931"/>
          <a:stretch/>
        </p:blipFill>
        <p:spPr>
          <a:xfrm>
            <a:off x="20" y="-2"/>
            <a:ext cx="12191980" cy="6858002"/>
          </a:xfrm>
          <a:prstGeom prst="rect">
            <a:avLst/>
          </a:prstGeom>
        </p:spPr>
      </p:pic>
      <p:sp>
        <p:nvSpPr>
          <p:cNvPr id="25" name="Rectangle 24">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3">
            <a:extLst>
              <a:ext uri="{FF2B5EF4-FFF2-40B4-BE49-F238E27FC236}">
                <a16:creationId xmlns:a16="http://schemas.microsoft.com/office/drawing/2014/main" id="{E761C571-6A11-6EEF-5AC8-C9C206664F92}"/>
              </a:ext>
            </a:extLst>
          </p:cNvPr>
          <p:cNvSpPr txBox="1">
            <a:spLocks/>
          </p:cNvSpPr>
          <p:nvPr/>
        </p:nvSpPr>
        <p:spPr>
          <a:xfrm>
            <a:off x="5329237" y="863600"/>
            <a:ext cx="6007100" cy="3366494"/>
          </a:xfrm>
          <a:prstGeom prst="rect">
            <a:avLst/>
          </a:prstGeom>
        </p:spPr>
        <p:txBody>
          <a:bodyPr vert="horz" lIns="109728" tIns="109728" rIns="109728" bIns="91440" rtlCol="0" anchor="b">
            <a:normAutofit/>
          </a:bodyPr>
          <a:lstStyle>
            <a:lvl1pPr algn="l" defTabSz="914400" rtl="0" eaLnBrk="1" latinLnBrk="0" hangingPunct="1">
              <a:lnSpc>
                <a:spcPct val="150000"/>
              </a:lnSpc>
              <a:spcBef>
                <a:spcPct val="0"/>
              </a:spcBef>
              <a:buNone/>
              <a:defRPr sz="3600" b="1" kern="1200" spc="150" baseline="0">
                <a:solidFill>
                  <a:schemeClr val="bg1"/>
                </a:solidFill>
                <a:latin typeface="+mj-lt"/>
                <a:ea typeface="+mj-ea"/>
                <a:cs typeface="+mj-cs"/>
              </a:defRPr>
            </a:lvl1pPr>
          </a:lstStyle>
          <a:p>
            <a:pPr>
              <a:lnSpc>
                <a:spcPct val="125000"/>
              </a:lnSpc>
              <a:spcAft>
                <a:spcPts val="600"/>
              </a:spcAft>
            </a:pPr>
            <a:r>
              <a:rPr lang="en-US" sz="6000" b="0" cap="all" dirty="0" err="1"/>
              <a:t>dorchester</a:t>
            </a:r>
            <a:endParaRPr lang="en-US" sz="6000" b="0" cap="all" dirty="0"/>
          </a:p>
        </p:txBody>
      </p:sp>
    </p:spTree>
    <p:extLst>
      <p:ext uri="{BB962C8B-B14F-4D97-AF65-F5344CB8AC3E}">
        <p14:creationId xmlns:p14="http://schemas.microsoft.com/office/powerpoint/2010/main" val="1109374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45</a:t>
            </a:fld>
            <a:endParaRPr lang="en-US" dirty="0"/>
          </a:p>
        </p:txBody>
      </p:sp>
      <p:pic>
        <p:nvPicPr>
          <p:cNvPr id="3" name="Imagem 2" descr="Mapa&#10;&#10;Descrição gerada automaticamente">
            <a:extLst>
              <a:ext uri="{FF2B5EF4-FFF2-40B4-BE49-F238E27FC236}">
                <a16:creationId xmlns:a16="http://schemas.microsoft.com/office/drawing/2014/main" id="{0494C9B7-4026-E4CB-23A7-DCAEAC12ED11}"/>
              </a:ext>
            </a:extLst>
          </p:cNvPr>
          <p:cNvPicPr>
            <a:picLocks noChangeAspect="1"/>
          </p:cNvPicPr>
          <p:nvPr/>
        </p:nvPicPr>
        <p:blipFill>
          <a:blip r:embed="rId3"/>
          <a:stretch>
            <a:fillRect/>
          </a:stretch>
        </p:blipFill>
        <p:spPr>
          <a:xfrm>
            <a:off x="0" y="-358036"/>
            <a:ext cx="12192000" cy="7574072"/>
          </a:xfrm>
          <a:prstGeom prst="rect">
            <a:avLst/>
          </a:prstGeom>
        </p:spPr>
      </p:pic>
    </p:spTree>
    <p:extLst>
      <p:ext uri="{BB962C8B-B14F-4D97-AF65-F5344CB8AC3E}">
        <p14:creationId xmlns:p14="http://schemas.microsoft.com/office/powerpoint/2010/main" val="89543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46</a:t>
            </a:fld>
            <a:endParaRPr lang="en-US" dirty="0"/>
          </a:p>
        </p:txBody>
      </p:sp>
      <p:sp>
        <p:nvSpPr>
          <p:cNvPr id="2" name="CaixaDeTexto 1">
            <a:extLst>
              <a:ext uri="{FF2B5EF4-FFF2-40B4-BE49-F238E27FC236}">
                <a16:creationId xmlns:a16="http://schemas.microsoft.com/office/drawing/2014/main" id="{6DBB8A7B-D220-9721-FA9E-0002FA80FF5D}"/>
              </a:ext>
            </a:extLst>
          </p:cNvPr>
          <p:cNvSpPr txBox="1"/>
          <p:nvPr/>
        </p:nvSpPr>
        <p:spPr>
          <a:xfrm>
            <a:off x="0" y="4227578"/>
            <a:ext cx="12123174" cy="2492990"/>
          </a:xfrm>
          <a:prstGeom prst="rect">
            <a:avLst/>
          </a:prstGeom>
          <a:noFill/>
        </p:spPr>
        <p:txBody>
          <a:bodyPr wrap="square" rtlCol="0">
            <a:spAutoFit/>
          </a:bodyPr>
          <a:lstStyle/>
          <a:p>
            <a:pPr marL="171450" indent="-171450">
              <a:buFont typeface="Arial" panose="020B0604020202020204" pitchFamily="34" charset="0"/>
              <a:buChar char="•"/>
            </a:pPr>
            <a:r>
              <a:rPr lang="pt-BR" sz="1300" dirty="0">
                <a:solidFill>
                  <a:srgbClr val="595460"/>
                </a:solidFill>
              </a:rPr>
              <a:t>Trabalhar a receita média por noite pode aumentar a receita total.</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A taxa de ocupação de 72,3% é impressionante e sugere uma demanda consistente por acomodações.</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O tipo de propriedades mais comum são apartamentos de 1 ou 2 quartos e casas com 1 quarto.</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err="1">
                <a:solidFill>
                  <a:srgbClr val="595460"/>
                </a:solidFill>
              </a:rPr>
              <a:t>Dorchester</a:t>
            </a:r>
            <a:r>
              <a:rPr lang="pt-BR" sz="1300" dirty="0">
                <a:solidFill>
                  <a:srgbClr val="595460"/>
                </a:solidFill>
              </a:rPr>
              <a:t> está passando por revitalização, com projetos de renovação e investimentos em infraestrutura, aumentando a demanda por acomodações na área, predominantemente apartamentos, casas e condomínios. Sua localização estratégica, diversidade étnica e cultural, juntamente com projetos de desenvolvimento em andamento, têm aumentado o interesse na região.</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Seu forte desempenho em termos de ocupação, número de avaliações e potencial de crescimento futuro fazem dela uma escolha atraente para </a:t>
            </a:r>
            <a:br>
              <a:rPr lang="pt-BR" sz="1300" dirty="0">
                <a:solidFill>
                  <a:srgbClr val="595460"/>
                </a:solidFill>
              </a:rPr>
            </a:br>
            <a:r>
              <a:rPr lang="pt-BR" sz="1300" dirty="0">
                <a:solidFill>
                  <a:srgbClr val="595460"/>
                </a:solidFill>
              </a:rPr>
              <a:t>investimentos imobiliários.</a:t>
            </a:r>
          </a:p>
        </p:txBody>
      </p:sp>
      <p:pic>
        <p:nvPicPr>
          <p:cNvPr id="6" name="Imagem 5" descr="Uma imagem contendo Interface gráfica do usuário&#10;&#10;Descrição gerada automaticamente">
            <a:extLst>
              <a:ext uri="{FF2B5EF4-FFF2-40B4-BE49-F238E27FC236}">
                <a16:creationId xmlns:a16="http://schemas.microsoft.com/office/drawing/2014/main" id="{76E1E349-6393-B2D0-E2FE-C59BF3246F5A}"/>
              </a:ext>
            </a:extLst>
          </p:cNvPr>
          <p:cNvPicPr>
            <a:picLocks noChangeAspect="1"/>
          </p:cNvPicPr>
          <p:nvPr/>
        </p:nvPicPr>
        <p:blipFill>
          <a:blip r:embed="rId2"/>
          <a:stretch>
            <a:fillRect/>
          </a:stretch>
        </p:blipFill>
        <p:spPr>
          <a:xfrm>
            <a:off x="0" y="0"/>
            <a:ext cx="12192000" cy="4153239"/>
          </a:xfrm>
          <a:prstGeom prst="rect">
            <a:avLst/>
          </a:prstGeom>
        </p:spPr>
      </p:pic>
    </p:spTree>
    <p:extLst>
      <p:ext uri="{BB962C8B-B14F-4D97-AF65-F5344CB8AC3E}">
        <p14:creationId xmlns:p14="http://schemas.microsoft.com/office/powerpoint/2010/main" val="3508504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 calcmode="lin" valueType="num">
                                      <p:cBhvr>
                                        <p:cTn id="14"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p:cTn id="21"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 calcmode="lin" valueType="num">
                                      <p:cBhvr>
                                        <p:cTn id="28"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p:cTn id="35"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21" name="Rectangle 2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m 2" descr="Lago com prédios ao fundo&#10;&#10;Descrição gerada automaticamente">
            <a:extLst>
              <a:ext uri="{FF2B5EF4-FFF2-40B4-BE49-F238E27FC236}">
                <a16:creationId xmlns:a16="http://schemas.microsoft.com/office/drawing/2014/main" id="{84C3FC29-25A4-EB0D-C834-F3F697506369}"/>
              </a:ext>
            </a:extLst>
          </p:cNvPr>
          <p:cNvPicPr>
            <a:picLocks noChangeAspect="1"/>
          </p:cNvPicPr>
          <p:nvPr/>
        </p:nvPicPr>
        <p:blipFill rotWithShape="1">
          <a:blip r:embed="rId2"/>
          <a:srcRect t="10636" b="5094"/>
          <a:stretch/>
        </p:blipFill>
        <p:spPr>
          <a:xfrm>
            <a:off x="20" y="-2"/>
            <a:ext cx="12191980" cy="6858002"/>
          </a:xfrm>
          <a:prstGeom prst="rect">
            <a:avLst/>
          </a:prstGeom>
        </p:spPr>
      </p:pic>
      <p:sp>
        <p:nvSpPr>
          <p:cNvPr id="25" name="Rectangle 24">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3">
            <a:extLst>
              <a:ext uri="{FF2B5EF4-FFF2-40B4-BE49-F238E27FC236}">
                <a16:creationId xmlns:a16="http://schemas.microsoft.com/office/drawing/2014/main" id="{E761C571-6A11-6EEF-5AC8-C9C206664F92}"/>
              </a:ext>
            </a:extLst>
          </p:cNvPr>
          <p:cNvSpPr txBox="1">
            <a:spLocks/>
          </p:cNvSpPr>
          <p:nvPr/>
        </p:nvSpPr>
        <p:spPr>
          <a:xfrm>
            <a:off x="5329237" y="863600"/>
            <a:ext cx="6007100" cy="3366494"/>
          </a:xfrm>
          <a:prstGeom prst="rect">
            <a:avLst/>
          </a:prstGeom>
        </p:spPr>
        <p:txBody>
          <a:bodyPr vert="horz" lIns="109728" tIns="109728" rIns="109728" bIns="91440" rtlCol="0" anchor="b">
            <a:normAutofit/>
          </a:bodyPr>
          <a:lstStyle>
            <a:lvl1pPr algn="l" defTabSz="914400" rtl="0" eaLnBrk="1" latinLnBrk="0" hangingPunct="1">
              <a:lnSpc>
                <a:spcPct val="150000"/>
              </a:lnSpc>
              <a:spcBef>
                <a:spcPct val="0"/>
              </a:spcBef>
              <a:buNone/>
              <a:defRPr sz="3600" b="1" kern="1200" spc="150" baseline="0">
                <a:solidFill>
                  <a:schemeClr val="bg1"/>
                </a:solidFill>
                <a:latin typeface="+mj-lt"/>
                <a:ea typeface="+mj-ea"/>
                <a:cs typeface="+mj-cs"/>
              </a:defRPr>
            </a:lvl1pPr>
          </a:lstStyle>
          <a:p>
            <a:pPr>
              <a:lnSpc>
                <a:spcPct val="125000"/>
              </a:lnSpc>
              <a:spcAft>
                <a:spcPts val="600"/>
              </a:spcAft>
            </a:pPr>
            <a:r>
              <a:rPr lang="en-US" sz="6000" b="0" cap="all" dirty="0"/>
              <a:t>East Boston</a:t>
            </a:r>
          </a:p>
        </p:txBody>
      </p:sp>
    </p:spTree>
    <p:extLst>
      <p:ext uri="{BB962C8B-B14F-4D97-AF65-F5344CB8AC3E}">
        <p14:creationId xmlns:p14="http://schemas.microsoft.com/office/powerpoint/2010/main" val="3474818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Mapa&#10;&#10;Descrição gerada automaticamente">
            <a:extLst>
              <a:ext uri="{FF2B5EF4-FFF2-40B4-BE49-F238E27FC236}">
                <a16:creationId xmlns:a16="http://schemas.microsoft.com/office/drawing/2014/main" id="{91B25EA1-C549-AB87-9CB3-070F7C0CB390}"/>
              </a:ext>
            </a:extLst>
          </p:cNvPr>
          <p:cNvPicPr>
            <a:picLocks noChangeAspect="1"/>
          </p:cNvPicPr>
          <p:nvPr/>
        </p:nvPicPr>
        <p:blipFill rotWithShape="1">
          <a:blip r:embed="rId3"/>
          <a:srcRect t="3669" b="6690"/>
          <a:stretch/>
        </p:blipFill>
        <p:spPr>
          <a:xfrm>
            <a:off x="20" y="10"/>
            <a:ext cx="12191981" cy="6857990"/>
          </a:xfrm>
          <a:prstGeom prst="rect">
            <a:avLst/>
          </a:prstGeom>
        </p:spPr>
      </p:pic>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a:solidFill>
                  <a:srgbClr val="FFFFFF"/>
                </a:solidFill>
              </a:rPr>
              <a:pPr>
                <a:spcAft>
                  <a:spcPts val="600"/>
                </a:spcAft>
              </a:pPr>
              <a:t>48</a:t>
            </a:fld>
            <a:endParaRPr lang="en-US">
              <a:solidFill>
                <a:srgbClr val="FFFFFF"/>
              </a:solidFill>
            </a:endParaRPr>
          </a:p>
        </p:txBody>
      </p:sp>
    </p:spTree>
    <p:extLst>
      <p:ext uri="{BB962C8B-B14F-4D97-AF65-F5344CB8AC3E}">
        <p14:creationId xmlns:p14="http://schemas.microsoft.com/office/powerpoint/2010/main" val="282601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49</a:t>
            </a:fld>
            <a:endParaRPr lang="en-US" dirty="0"/>
          </a:p>
        </p:txBody>
      </p:sp>
      <p:sp>
        <p:nvSpPr>
          <p:cNvPr id="2" name="CaixaDeTexto 1">
            <a:extLst>
              <a:ext uri="{FF2B5EF4-FFF2-40B4-BE49-F238E27FC236}">
                <a16:creationId xmlns:a16="http://schemas.microsoft.com/office/drawing/2014/main" id="{6DBB8A7B-D220-9721-FA9E-0002FA80FF5D}"/>
              </a:ext>
            </a:extLst>
          </p:cNvPr>
          <p:cNvSpPr txBox="1"/>
          <p:nvPr/>
        </p:nvSpPr>
        <p:spPr>
          <a:xfrm>
            <a:off x="0" y="4227578"/>
            <a:ext cx="12123174" cy="2693045"/>
          </a:xfrm>
          <a:prstGeom prst="rect">
            <a:avLst/>
          </a:prstGeom>
          <a:noFill/>
        </p:spPr>
        <p:txBody>
          <a:bodyPr wrap="square" rtlCol="0">
            <a:spAutoFit/>
          </a:bodyPr>
          <a:lstStyle/>
          <a:p>
            <a:pPr marL="171450" indent="-171450">
              <a:buFont typeface="Arial" panose="020B0604020202020204" pitchFamily="34" charset="0"/>
              <a:buChar char="•"/>
            </a:pPr>
            <a:r>
              <a:rPr lang="pt-BR" sz="1300" dirty="0">
                <a:solidFill>
                  <a:srgbClr val="595460"/>
                </a:solidFill>
              </a:rPr>
              <a:t>Boa receita total e valor médio por noite pode ser trabalhado para aumentar ainda mais a receita.</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A taxa de ocupação de 58,6% é positiva e indica uma demanda consistente por acomodações. </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A maioria das propriedades são apartamentos com 1 e 2 quartos, casas e condomínios. </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East Boston é um dos bairros mais promissores de Boston devido à sua localização à beira-mar e acesso conveniente ao centro da cidade. O bairro passou por revitalização significativa, incluindo desenvolvimento de novos complexos residenciais e espaços de varejo. A expansão do Aeroporto Internacional Logan impulsiona ainda mais o interesse imobiliário na região, tornando-a atraente para investidores em busca de oportunidades de crescimento.</a:t>
            </a:r>
          </a:p>
          <a:p>
            <a:pPr marL="171450" indent="-171450">
              <a:buFont typeface="Arial" panose="020B0604020202020204" pitchFamily="34" charset="0"/>
              <a:buChar char="•"/>
            </a:pPr>
            <a:endParaRPr lang="pt-BR" sz="1300" dirty="0">
              <a:solidFill>
                <a:srgbClr val="595460"/>
              </a:solidFill>
            </a:endParaRPr>
          </a:p>
          <a:p>
            <a:pPr marL="171450" indent="-171450">
              <a:buFont typeface="Arial" panose="020B0604020202020204" pitchFamily="34" charset="0"/>
              <a:buChar char="•"/>
            </a:pPr>
            <a:r>
              <a:rPr lang="pt-BR" sz="1300" dirty="0">
                <a:solidFill>
                  <a:srgbClr val="595460"/>
                </a:solidFill>
              </a:rPr>
              <a:t>Seu desempenho sólido em termos de receita, taxa de ocupação e número de avaliações, combinado com seu potencial de crescimento futuro, faz dela uma escolha atraente para investidores que buscam oportunidades no mercado imobiliário de Boston.</a:t>
            </a:r>
          </a:p>
        </p:txBody>
      </p:sp>
      <p:pic>
        <p:nvPicPr>
          <p:cNvPr id="4" name="Imagem 3" descr="Uma imagem contendo Interface gráfica do usuário&#10;&#10;Descrição gerada automaticamente">
            <a:extLst>
              <a:ext uri="{FF2B5EF4-FFF2-40B4-BE49-F238E27FC236}">
                <a16:creationId xmlns:a16="http://schemas.microsoft.com/office/drawing/2014/main" id="{62A0A459-F6F9-40F1-E839-A77E067E4C2D}"/>
              </a:ext>
            </a:extLst>
          </p:cNvPr>
          <p:cNvPicPr>
            <a:picLocks noChangeAspect="1"/>
          </p:cNvPicPr>
          <p:nvPr/>
        </p:nvPicPr>
        <p:blipFill>
          <a:blip r:embed="rId2"/>
          <a:stretch>
            <a:fillRect/>
          </a:stretch>
        </p:blipFill>
        <p:spPr>
          <a:xfrm>
            <a:off x="0" y="0"/>
            <a:ext cx="12192000" cy="3998686"/>
          </a:xfrm>
          <a:prstGeom prst="rect">
            <a:avLst/>
          </a:prstGeom>
        </p:spPr>
      </p:pic>
    </p:spTree>
    <p:extLst>
      <p:ext uri="{BB962C8B-B14F-4D97-AF65-F5344CB8AC3E}">
        <p14:creationId xmlns:p14="http://schemas.microsoft.com/office/powerpoint/2010/main" val="884741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 calcmode="lin" valueType="num">
                                      <p:cBhvr>
                                        <p:cTn id="2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p:cTn id="35"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 calcmode="lin" valueType="num">
                                      <p:cBhvr>
                                        <p:cTn id="42"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A7F75F49-C034-480C-BF42-A457B92F91A0}"/>
              </a:ext>
            </a:extLst>
          </p:cNvPr>
          <p:cNvSpPr>
            <a:spLocks noGrp="1"/>
          </p:cNvSpPr>
          <p:nvPr>
            <p:ph type="title"/>
          </p:nvPr>
        </p:nvSpPr>
        <p:spPr>
          <a:xfrm>
            <a:off x="1535372" y="4872251"/>
            <a:ext cx="10013709" cy="1030360"/>
          </a:xfrm>
        </p:spPr>
        <p:txBody>
          <a:bodyPr rtlCol="0"/>
          <a:lstStyle/>
          <a:p>
            <a:pPr rtl="0"/>
            <a:r>
              <a:rPr lang="pt-br" dirty="0"/>
              <a:t>O que fazer em Boston</a:t>
            </a:r>
          </a:p>
        </p:txBody>
      </p:sp>
      <p:sp>
        <p:nvSpPr>
          <p:cNvPr id="41" name="Espaço Reservado para Texto 40">
            <a:extLst>
              <a:ext uri="{FF2B5EF4-FFF2-40B4-BE49-F238E27FC236}">
                <a16:creationId xmlns:a16="http://schemas.microsoft.com/office/drawing/2014/main" id="{CFB0BE77-8B15-4781-AF23-C9411262EDF4}"/>
              </a:ext>
            </a:extLst>
          </p:cNvPr>
          <p:cNvSpPr>
            <a:spLocks noGrp="1"/>
          </p:cNvSpPr>
          <p:nvPr>
            <p:ph type="body" sz="quarter" idx="18"/>
          </p:nvPr>
        </p:nvSpPr>
        <p:spPr>
          <a:xfrm>
            <a:off x="1791431" y="2529865"/>
            <a:ext cx="2029968" cy="365125"/>
          </a:xfrm>
        </p:spPr>
        <p:txBody>
          <a:bodyPr rtlCol="0"/>
          <a:lstStyle/>
          <a:p>
            <a:pPr rtl="0"/>
            <a:r>
              <a:rPr lang="pt-br" dirty="0" err="1">
                <a:solidFill>
                  <a:srgbClr val="595460"/>
                </a:solidFill>
              </a:rPr>
              <a:t>Freedom</a:t>
            </a:r>
            <a:r>
              <a:rPr lang="pt-br" dirty="0">
                <a:solidFill>
                  <a:srgbClr val="595460"/>
                </a:solidFill>
              </a:rPr>
              <a:t> Trail</a:t>
            </a:r>
          </a:p>
        </p:txBody>
      </p:sp>
      <p:sp>
        <p:nvSpPr>
          <p:cNvPr id="42" name="Espaço Reservado para Texto 41">
            <a:extLst>
              <a:ext uri="{FF2B5EF4-FFF2-40B4-BE49-F238E27FC236}">
                <a16:creationId xmlns:a16="http://schemas.microsoft.com/office/drawing/2014/main" id="{50AEA7E8-D2F7-4898-95B2-6E7A6DEB1296}"/>
              </a:ext>
            </a:extLst>
          </p:cNvPr>
          <p:cNvSpPr>
            <a:spLocks noGrp="1"/>
          </p:cNvSpPr>
          <p:nvPr>
            <p:ph type="body" sz="quarter" idx="19"/>
          </p:nvPr>
        </p:nvSpPr>
        <p:spPr>
          <a:xfrm>
            <a:off x="1791431" y="2894990"/>
            <a:ext cx="2029968" cy="1763699"/>
          </a:xfrm>
        </p:spPr>
        <p:txBody>
          <a:bodyPr rtlCol="0"/>
          <a:lstStyle/>
          <a:p>
            <a:pPr rtl="0"/>
            <a:r>
              <a:rPr lang="pt-br" dirty="0">
                <a:solidFill>
                  <a:srgbClr val="595460"/>
                </a:solidFill>
              </a:rPr>
              <a:t>Uma trilha de 4 km com 16 pontos importantes da história do país.</a:t>
            </a:r>
          </a:p>
        </p:txBody>
      </p:sp>
      <p:sp>
        <p:nvSpPr>
          <p:cNvPr id="43" name="Espaço Reservado para Texto 42">
            <a:extLst>
              <a:ext uri="{FF2B5EF4-FFF2-40B4-BE49-F238E27FC236}">
                <a16:creationId xmlns:a16="http://schemas.microsoft.com/office/drawing/2014/main" id="{9D0D3296-1545-452C-97A5-B2243D49FA05}"/>
              </a:ext>
            </a:extLst>
          </p:cNvPr>
          <p:cNvSpPr>
            <a:spLocks noGrp="1"/>
          </p:cNvSpPr>
          <p:nvPr>
            <p:ph type="body" sz="quarter" idx="20"/>
          </p:nvPr>
        </p:nvSpPr>
        <p:spPr>
          <a:xfrm>
            <a:off x="4334461" y="2529865"/>
            <a:ext cx="2029968" cy="365125"/>
          </a:xfrm>
        </p:spPr>
        <p:txBody>
          <a:bodyPr rtlCol="0"/>
          <a:lstStyle/>
          <a:p>
            <a:pPr rtl="0"/>
            <a:r>
              <a:rPr lang="pt-br" dirty="0">
                <a:solidFill>
                  <a:srgbClr val="595460"/>
                </a:solidFill>
              </a:rPr>
              <a:t>Esportes</a:t>
            </a:r>
          </a:p>
        </p:txBody>
      </p:sp>
      <p:sp>
        <p:nvSpPr>
          <p:cNvPr id="44" name="Espaço Reservado para Texto 43">
            <a:extLst>
              <a:ext uri="{FF2B5EF4-FFF2-40B4-BE49-F238E27FC236}">
                <a16:creationId xmlns:a16="http://schemas.microsoft.com/office/drawing/2014/main" id="{221A049F-EF2C-46AC-BF42-4AD1D261256B}"/>
              </a:ext>
            </a:extLst>
          </p:cNvPr>
          <p:cNvSpPr>
            <a:spLocks noGrp="1"/>
          </p:cNvSpPr>
          <p:nvPr>
            <p:ph type="body" sz="quarter" idx="21"/>
          </p:nvPr>
        </p:nvSpPr>
        <p:spPr>
          <a:xfrm>
            <a:off x="9420521" y="2882004"/>
            <a:ext cx="2029968" cy="1081008"/>
          </a:xfrm>
        </p:spPr>
        <p:txBody>
          <a:bodyPr rtlCol="0"/>
          <a:lstStyle/>
          <a:p>
            <a:pPr rtl="0"/>
            <a:r>
              <a:rPr lang="pt-BR" dirty="0">
                <a:solidFill>
                  <a:srgbClr val="595460"/>
                </a:solidFill>
              </a:rPr>
              <a:t>Um paraíso continental com 34 ilhas e parques. </a:t>
            </a:r>
            <a:endParaRPr lang="pt-br" dirty="0">
              <a:solidFill>
                <a:srgbClr val="595460"/>
              </a:solidFill>
            </a:endParaRPr>
          </a:p>
        </p:txBody>
      </p:sp>
      <p:sp>
        <p:nvSpPr>
          <p:cNvPr id="45" name="Espaço Reservado para Texto 44">
            <a:extLst>
              <a:ext uri="{FF2B5EF4-FFF2-40B4-BE49-F238E27FC236}">
                <a16:creationId xmlns:a16="http://schemas.microsoft.com/office/drawing/2014/main" id="{DDA8DD57-E5D8-496A-8904-9EB21CA560AE}"/>
              </a:ext>
            </a:extLst>
          </p:cNvPr>
          <p:cNvSpPr>
            <a:spLocks noGrp="1"/>
          </p:cNvSpPr>
          <p:nvPr>
            <p:ph type="body" sz="quarter" idx="22"/>
          </p:nvPr>
        </p:nvSpPr>
        <p:spPr>
          <a:xfrm>
            <a:off x="6877491" y="2529865"/>
            <a:ext cx="2029968" cy="365125"/>
          </a:xfrm>
        </p:spPr>
        <p:txBody>
          <a:bodyPr rtlCol="0"/>
          <a:lstStyle/>
          <a:p>
            <a:pPr rtl="0"/>
            <a:r>
              <a:rPr lang="pt-br" dirty="0">
                <a:solidFill>
                  <a:srgbClr val="595460"/>
                </a:solidFill>
              </a:rPr>
              <a:t>Educação</a:t>
            </a:r>
          </a:p>
        </p:txBody>
      </p:sp>
      <p:sp>
        <p:nvSpPr>
          <p:cNvPr id="47" name="Espaço Reservado para Texto 46">
            <a:extLst>
              <a:ext uri="{FF2B5EF4-FFF2-40B4-BE49-F238E27FC236}">
                <a16:creationId xmlns:a16="http://schemas.microsoft.com/office/drawing/2014/main" id="{7A9D877F-E210-427F-95F7-89E97544BB14}"/>
              </a:ext>
            </a:extLst>
          </p:cNvPr>
          <p:cNvSpPr>
            <a:spLocks noGrp="1"/>
          </p:cNvSpPr>
          <p:nvPr>
            <p:ph type="body" sz="quarter" idx="24"/>
          </p:nvPr>
        </p:nvSpPr>
        <p:spPr>
          <a:xfrm>
            <a:off x="9420521" y="2529865"/>
            <a:ext cx="2029968" cy="365125"/>
          </a:xfrm>
        </p:spPr>
        <p:txBody>
          <a:bodyPr rtlCol="0"/>
          <a:lstStyle/>
          <a:p>
            <a:pPr rtl="0"/>
            <a:r>
              <a:rPr lang="pt-br" dirty="0">
                <a:solidFill>
                  <a:srgbClr val="595460"/>
                </a:solidFill>
              </a:rPr>
              <a:t>Ilhas</a:t>
            </a:r>
          </a:p>
        </p:txBody>
      </p:sp>
      <p:sp>
        <p:nvSpPr>
          <p:cNvPr id="5" name="Espaço Reservado para o Número do Slide 4">
            <a:extLst>
              <a:ext uri="{FF2B5EF4-FFF2-40B4-BE49-F238E27FC236}">
                <a16:creationId xmlns:a16="http://schemas.microsoft.com/office/drawing/2014/main" id="{83284A8D-A9ED-4EB8-B282-A34AB39E8F3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5</a:t>
            </a:fld>
            <a:endParaRPr lang="en-US" dirty="0"/>
          </a:p>
        </p:txBody>
      </p:sp>
      <p:pic>
        <p:nvPicPr>
          <p:cNvPr id="3" name="Espaço Reservado para Imagem 2" descr="Uma imagem contendo edifício, ao ar livre, tijolo, pedra&#10;&#10;Descrição gerada automaticamente">
            <a:extLst>
              <a:ext uri="{FF2B5EF4-FFF2-40B4-BE49-F238E27FC236}">
                <a16:creationId xmlns:a16="http://schemas.microsoft.com/office/drawing/2014/main" id="{11883688-1DEA-9B23-A535-AF7FDB16E830}"/>
              </a:ext>
            </a:extLst>
          </p:cNvPr>
          <p:cNvPicPr>
            <a:picLocks noGrp="1" noChangeAspect="1"/>
          </p:cNvPicPr>
          <p:nvPr>
            <p:ph type="pic" sz="quarter" idx="14"/>
          </p:nvPr>
        </p:nvPicPr>
        <p:blipFill>
          <a:blip r:embed="rId3"/>
          <a:srcRect l="16796" r="16796"/>
          <a:stretch>
            <a:fillRect/>
          </a:stretch>
        </p:blipFill>
        <p:spPr>
          <a:xfrm>
            <a:off x="1791431" y="340517"/>
            <a:ext cx="2029968" cy="2029968"/>
          </a:xfrm>
        </p:spPr>
      </p:pic>
      <p:pic>
        <p:nvPicPr>
          <p:cNvPr id="6" name="Espaço Reservado para Imagem 5" descr="Desenho de personagem de jogo de vídeo game&#10;&#10;Descrição gerada automaticamente com confiança média">
            <a:extLst>
              <a:ext uri="{FF2B5EF4-FFF2-40B4-BE49-F238E27FC236}">
                <a16:creationId xmlns:a16="http://schemas.microsoft.com/office/drawing/2014/main" id="{F807B922-AA37-061E-90A0-9BBE94E0B603}"/>
              </a:ext>
            </a:extLst>
          </p:cNvPr>
          <p:cNvPicPr>
            <a:picLocks noGrp="1" noChangeAspect="1"/>
          </p:cNvPicPr>
          <p:nvPr>
            <p:ph type="pic" sz="quarter" idx="15"/>
          </p:nvPr>
        </p:nvPicPr>
        <p:blipFill>
          <a:blip r:embed="rId4"/>
          <a:srcRect l="12500" r="12500"/>
          <a:stretch>
            <a:fillRect/>
          </a:stretch>
        </p:blipFill>
        <p:spPr>
          <a:xfrm>
            <a:off x="4334461" y="340517"/>
            <a:ext cx="2029968" cy="2029968"/>
          </a:xfrm>
        </p:spPr>
      </p:pic>
      <p:pic>
        <p:nvPicPr>
          <p:cNvPr id="19" name="Espaço Reservado para Imagem 18" descr="Prédio antigo com grama e árvores ao fundo&#10;&#10;Descrição gerada automaticamente">
            <a:extLst>
              <a:ext uri="{FF2B5EF4-FFF2-40B4-BE49-F238E27FC236}">
                <a16:creationId xmlns:a16="http://schemas.microsoft.com/office/drawing/2014/main" id="{3EB1D35D-9184-A0BB-0E29-3D9E501E3F13}"/>
              </a:ext>
            </a:extLst>
          </p:cNvPr>
          <p:cNvPicPr>
            <a:picLocks noGrp="1" noChangeAspect="1"/>
          </p:cNvPicPr>
          <p:nvPr>
            <p:ph type="pic" sz="quarter" idx="16"/>
          </p:nvPr>
        </p:nvPicPr>
        <p:blipFill>
          <a:blip r:embed="rId5"/>
          <a:srcRect l="16750" r="16750"/>
          <a:stretch>
            <a:fillRect/>
          </a:stretch>
        </p:blipFill>
        <p:spPr>
          <a:xfrm>
            <a:off x="6877050" y="339725"/>
            <a:ext cx="2030413" cy="2030413"/>
          </a:xfrm>
        </p:spPr>
      </p:pic>
      <p:pic>
        <p:nvPicPr>
          <p:cNvPr id="21" name="Espaço Reservado para Imagem 20" descr="Praia com pedras e água ao fundo&#10;&#10;Descrição gerada automaticamente">
            <a:extLst>
              <a:ext uri="{FF2B5EF4-FFF2-40B4-BE49-F238E27FC236}">
                <a16:creationId xmlns:a16="http://schemas.microsoft.com/office/drawing/2014/main" id="{A5DC5B4A-6AEC-6803-2025-9D66FABD6B7A}"/>
              </a:ext>
            </a:extLst>
          </p:cNvPr>
          <p:cNvPicPr>
            <a:picLocks noGrp="1" noChangeAspect="1"/>
          </p:cNvPicPr>
          <p:nvPr>
            <p:ph type="pic" sz="quarter" idx="17"/>
          </p:nvPr>
        </p:nvPicPr>
        <p:blipFill>
          <a:blip r:embed="rId6"/>
          <a:srcRect l="18500" r="18500"/>
          <a:stretch>
            <a:fillRect/>
          </a:stretch>
        </p:blipFill>
        <p:spPr>
          <a:xfrm>
            <a:off x="9420225" y="339725"/>
            <a:ext cx="2030413" cy="2030413"/>
          </a:xfrm>
        </p:spPr>
      </p:pic>
      <p:sp>
        <p:nvSpPr>
          <p:cNvPr id="16" name="Espaço Reservado para Texto 43">
            <a:extLst>
              <a:ext uri="{FF2B5EF4-FFF2-40B4-BE49-F238E27FC236}">
                <a16:creationId xmlns:a16="http://schemas.microsoft.com/office/drawing/2014/main" id="{EB03289A-EF8B-1C2F-2D8D-ED732376F136}"/>
              </a:ext>
            </a:extLst>
          </p:cNvPr>
          <p:cNvSpPr txBox="1">
            <a:spLocks/>
          </p:cNvSpPr>
          <p:nvPr/>
        </p:nvSpPr>
        <p:spPr>
          <a:xfrm>
            <a:off x="6877491" y="2867377"/>
            <a:ext cx="2029968" cy="1763699"/>
          </a:xfrm>
          <a:prstGeom prst="rect">
            <a:avLst/>
          </a:prstGeom>
        </p:spPr>
        <p:txBody>
          <a:bodyPr vert="horz" lIns="109728" tIns="109728" rIns="109728" bIns="91440" rtlCol="0" anchor="ctr">
            <a:noAutofit/>
          </a:bodyPr>
          <a:lstStyle>
            <a:lvl1pPr marL="0" indent="0" algn="ctr" defTabSz="914400" rtl="0" eaLnBrk="1" latinLnBrk="0" hangingPunct="1">
              <a:lnSpc>
                <a:spcPct val="100000"/>
              </a:lnSpc>
              <a:spcBef>
                <a:spcPts val="0"/>
              </a:spcBef>
              <a:spcAft>
                <a:spcPts val="672"/>
              </a:spcAft>
              <a:buFont typeface="Corbel" panose="020B0503020204020204" pitchFamily="34" charset="0"/>
              <a:buNone/>
              <a:defRPr lang="en-US" sz="1600" b="0" kern="1200" spc="20" baseline="0" dirty="0">
                <a:solidFill>
                  <a:schemeClr val="tx1"/>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pt-BR" dirty="0">
                <a:solidFill>
                  <a:srgbClr val="595460"/>
                </a:solidFill>
              </a:rPr>
              <a:t>Desde a admirada Universidade de Havard ao MIT(Massachusetts </a:t>
            </a:r>
            <a:r>
              <a:rPr lang="pt-BR" dirty="0" err="1">
                <a:solidFill>
                  <a:srgbClr val="595460"/>
                </a:solidFill>
              </a:rPr>
              <a:t>Institute</a:t>
            </a:r>
            <a:r>
              <a:rPr lang="pt-BR" dirty="0">
                <a:solidFill>
                  <a:srgbClr val="595460"/>
                </a:solidFill>
              </a:rPr>
              <a:t> </a:t>
            </a:r>
            <a:r>
              <a:rPr lang="pt-BR" dirty="0" err="1">
                <a:solidFill>
                  <a:srgbClr val="595460"/>
                </a:solidFill>
              </a:rPr>
              <a:t>of</a:t>
            </a:r>
            <a:r>
              <a:rPr lang="pt-BR" dirty="0">
                <a:solidFill>
                  <a:srgbClr val="595460"/>
                </a:solidFill>
              </a:rPr>
              <a:t> Technology)</a:t>
            </a:r>
            <a:endParaRPr lang="pt-br" dirty="0">
              <a:solidFill>
                <a:srgbClr val="595460"/>
              </a:solidFill>
            </a:endParaRPr>
          </a:p>
        </p:txBody>
      </p:sp>
      <p:sp>
        <p:nvSpPr>
          <p:cNvPr id="17" name="Espaço Reservado para Texto 43">
            <a:extLst>
              <a:ext uri="{FF2B5EF4-FFF2-40B4-BE49-F238E27FC236}">
                <a16:creationId xmlns:a16="http://schemas.microsoft.com/office/drawing/2014/main" id="{B41419DF-4136-9C72-C959-0D24DAD2E1DA}"/>
              </a:ext>
            </a:extLst>
          </p:cNvPr>
          <p:cNvSpPr txBox="1">
            <a:spLocks/>
          </p:cNvSpPr>
          <p:nvPr/>
        </p:nvSpPr>
        <p:spPr>
          <a:xfrm>
            <a:off x="4289721" y="2867378"/>
            <a:ext cx="2029968" cy="1763699"/>
          </a:xfrm>
          <a:prstGeom prst="rect">
            <a:avLst/>
          </a:prstGeom>
        </p:spPr>
        <p:txBody>
          <a:bodyPr vert="horz" lIns="109728" tIns="109728" rIns="109728" bIns="91440" rtlCol="0" anchor="ctr">
            <a:noAutofit/>
          </a:bodyPr>
          <a:lstStyle>
            <a:lvl1pPr marL="0" indent="0" algn="ctr" defTabSz="914400" rtl="0" eaLnBrk="1" latinLnBrk="0" hangingPunct="1">
              <a:lnSpc>
                <a:spcPct val="100000"/>
              </a:lnSpc>
              <a:spcBef>
                <a:spcPts val="0"/>
              </a:spcBef>
              <a:spcAft>
                <a:spcPts val="672"/>
              </a:spcAft>
              <a:buFont typeface="Corbel" panose="020B0503020204020204" pitchFamily="34" charset="0"/>
              <a:buNone/>
              <a:defRPr lang="en-US" sz="1600" b="0" kern="1200" spc="20" baseline="0" dirty="0">
                <a:solidFill>
                  <a:schemeClr val="tx1"/>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pt-br" dirty="0">
                <a:solidFill>
                  <a:srgbClr val="595460"/>
                </a:solidFill>
              </a:rPr>
              <a:t>Assistir a um jogo dos Celtics, a maratona de Boston e um jogo de basebol Boston </a:t>
            </a:r>
            <a:r>
              <a:rPr lang="pt-br" dirty="0" err="1">
                <a:solidFill>
                  <a:srgbClr val="595460"/>
                </a:solidFill>
              </a:rPr>
              <a:t>R</a:t>
            </a:r>
            <a:r>
              <a:rPr lang="pt-BR" dirty="0" err="1">
                <a:solidFill>
                  <a:srgbClr val="595460"/>
                </a:solidFill>
              </a:rPr>
              <a:t>e</a:t>
            </a:r>
            <a:r>
              <a:rPr lang="pt-br" dirty="0" err="1">
                <a:solidFill>
                  <a:srgbClr val="595460"/>
                </a:solidFill>
              </a:rPr>
              <a:t>d</a:t>
            </a:r>
            <a:r>
              <a:rPr lang="pt-br" dirty="0">
                <a:solidFill>
                  <a:srgbClr val="595460"/>
                </a:solidFill>
              </a:rPr>
              <a:t> </a:t>
            </a:r>
            <a:r>
              <a:rPr lang="pt-br" dirty="0" err="1">
                <a:solidFill>
                  <a:srgbClr val="595460"/>
                </a:solidFill>
              </a:rPr>
              <a:t>Sox</a:t>
            </a:r>
            <a:r>
              <a:rPr lang="pt-br" dirty="0">
                <a:solidFill>
                  <a:srgbClr val="595460"/>
                </a:solidFill>
              </a:rPr>
              <a:t>.</a:t>
            </a:r>
          </a:p>
        </p:txBody>
      </p:sp>
    </p:spTree>
    <p:extLst>
      <p:ext uri="{BB962C8B-B14F-4D97-AF65-F5344CB8AC3E}">
        <p14:creationId xmlns:p14="http://schemas.microsoft.com/office/powerpoint/2010/main" val="87485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0" end="0"/>
                                            </p:txEl>
                                          </p:spTgt>
                                        </p:tgtEl>
                                        <p:attrNameLst>
                                          <p:attrName>style.visibility</p:attrName>
                                        </p:attrNameLst>
                                      </p:cBhvr>
                                      <p:to>
                                        <p:strVal val="visible"/>
                                      </p:to>
                                    </p:set>
                                    <p:animEffect transition="in" filter="fade">
                                      <p:cBhvr>
                                        <p:cTn id="10" dur="500"/>
                                        <p:tgtEl>
                                          <p:spTgt spid="4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xEl>
                                              <p:pRg st="0" end="0"/>
                                            </p:txEl>
                                          </p:spTgt>
                                        </p:tgtEl>
                                        <p:attrNameLst>
                                          <p:attrName>style.visibility</p:attrName>
                                        </p:attrNameLst>
                                      </p:cBhvr>
                                      <p:to>
                                        <p:strVal val="visible"/>
                                      </p:to>
                                    </p:set>
                                    <p:animEffect transition="in" filter="fade">
                                      <p:cBhvr>
                                        <p:cTn id="13" dur="500"/>
                                        <p:tgtEl>
                                          <p:spTgt spid="4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xEl>
                                              <p:pRg st="0" end="0"/>
                                            </p:txEl>
                                          </p:spTgt>
                                        </p:tgtEl>
                                        <p:attrNameLst>
                                          <p:attrName>style.visibility</p:attrName>
                                        </p:attrNameLst>
                                      </p:cBhvr>
                                      <p:to>
                                        <p:strVal val="visible"/>
                                      </p:to>
                                    </p:set>
                                    <p:animEffect transition="in" filter="fade">
                                      <p:cBhvr>
                                        <p:cTn id="21" dur="500"/>
                                        <p:tgtEl>
                                          <p:spTgt spid="4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5">
                                            <p:txEl>
                                              <p:pRg st="0" end="0"/>
                                            </p:txEl>
                                          </p:spTgt>
                                        </p:tgtEl>
                                        <p:attrNameLst>
                                          <p:attrName>style.visibility</p:attrName>
                                        </p:attrNameLst>
                                      </p:cBhvr>
                                      <p:to>
                                        <p:strVal val="visible"/>
                                      </p:to>
                                    </p:set>
                                    <p:animEffect transition="in" filter="fade">
                                      <p:cBhvr>
                                        <p:cTn id="32" dur="500"/>
                                        <p:tgtEl>
                                          <p:spTgt spid="4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xEl>
                                              <p:pRg st="0" end="0"/>
                                            </p:txEl>
                                          </p:spTgt>
                                        </p:tgtEl>
                                        <p:attrNameLst>
                                          <p:attrName>style.visibility</p:attrName>
                                        </p:attrNameLst>
                                      </p:cBhvr>
                                      <p:to>
                                        <p:strVal val="visible"/>
                                      </p:to>
                                    </p:set>
                                    <p:animEffect transition="in" filter="fade">
                                      <p:cBhvr>
                                        <p:cTn id="43" dur="500"/>
                                        <p:tgtEl>
                                          <p:spTgt spid="47">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xEl>
                                              <p:pRg st="0" end="0"/>
                                            </p:txEl>
                                          </p:spTgt>
                                        </p:tgtEl>
                                        <p:attrNameLst>
                                          <p:attrName>style.visibility</p:attrName>
                                        </p:attrNameLst>
                                      </p:cBhvr>
                                      <p:to>
                                        <p:strVal val="visible"/>
                                      </p:to>
                                    </p:set>
                                    <p:animEffect transition="in" filter="fade">
                                      <p:cBhvr>
                                        <p:cTn id="46"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2" grpId="0" build="p"/>
      <p:bldP spid="43" grpId="0" build="p"/>
      <p:bldP spid="44" grpId="0" build="p"/>
      <p:bldP spid="45" grpId="0" build="p"/>
      <p:bldP spid="47" grpId="0" build="p"/>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35" name="Rectangle 2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39" name="Rectangle 3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m 5" descr="Casa com gramado na frente de um prédio&#10;&#10;Descrição gerada automaticamente">
            <a:extLst>
              <a:ext uri="{FF2B5EF4-FFF2-40B4-BE49-F238E27FC236}">
                <a16:creationId xmlns:a16="http://schemas.microsoft.com/office/drawing/2014/main" id="{C9B0B56C-3C32-537C-BA5A-B2ABD3031776}"/>
              </a:ext>
            </a:extLst>
          </p:cNvPr>
          <p:cNvPicPr>
            <a:picLocks noChangeAspect="1"/>
          </p:cNvPicPr>
          <p:nvPr/>
        </p:nvPicPr>
        <p:blipFill rotWithShape="1">
          <a:blip r:embed="rId2"/>
          <a:srcRect b="15730"/>
          <a:stretch/>
        </p:blipFill>
        <p:spPr>
          <a:xfrm>
            <a:off x="20" y="-2"/>
            <a:ext cx="12191980" cy="6858002"/>
          </a:xfrm>
          <a:prstGeom prst="rect">
            <a:avLst/>
          </a:prstGeom>
        </p:spPr>
      </p:pic>
      <p:sp>
        <p:nvSpPr>
          <p:cNvPr id="41" name="Rectangle 37">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ítulo 13">
            <a:extLst>
              <a:ext uri="{FF2B5EF4-FFF2-40B4-BE49-F238E27FC236}">
                <a16:creationId xmlns:a16="http://schemas.microsoft.com/office/drawing/2014/main" id="{E761C571-6A11-6EEF-5AC8-C9C206664F92}"/>
              </a:ext>
            </a:extLst>
          </p:cNvPr>
          <p:cNvSpPr txBox="1">
            <a:spLocks/>
          </p:cNvSpPr>
          <p:nvPr/>
        </p:nvSpPr>
        <p:spPr>
          <a:xfrm>
            <a:off x="5329237" y="863600"/>
            <a:ext cx="6007100" cy="3366494"/>
          </a:xfrm>
          <a:prstGeom prst="rect">
            <a:avLst/>
          </a:prstGeom>
        </p:spPr>
        <p:txBody>
          <a:bodyPr vert="horz" lIns="109728" tIns="109728" rIns="109728" bIns="91440" rtlCol="0" anchor="b">
            <a:normAutofit/>
          </a:bodyPr>
          <a:lstStyle>
            <a:lvl1pPr algn="l" defTabSz="914400" rtl="0" eaLnBrk="1" latinLnBrk="0" hangingPunct="1">
              <a:lnSpc>
                <a:spcPct val="150000"/>
              </a:lnSpc>
              <a:spcBef>
                <a:spcPct val="0"/>
              </a:spcBef>
              <a:buNone/>
              <a:defRPr sz="3600" b="1" kern="1200" spc="150" baseline="0">
                <a:solidFill>
                  <a:schemeClr val="bg1"/>
                </a:solidFill>
                <a:latin typeface="+mj-lt"/>
                <a:ea typeface="+mj-ea"/>
                <a:cs typeface="+mj-cs"/>
              </a:defRPr>
            </a:lvl1pPr>
          </a:lstStyle>
          <a:p>
            <a:pPr>
              <a:lnSpc>
                <a:spcPct val="125000"/>
              </a:lnSpc>
              <a:spcAft>
                <a:spcPts val="600"/>
              </a:spcAft>
            </a:pPr>
            <a:r>
              <a:rPr lang="en-US" sz="6000" b="0" cap="all" dirty="0"/>
              <a:t>Roxbury</a:t>
            </a:r>
          </a:p>
        </p:txBody>
      </p:sp>
    </p:spTree>
    <p:extLst>
      <p:ext uri="{BB962C8B-B14F-4D97-AF65-F5344CB8AC3E}">
        <p14:creationId xmlns:p14="http://schemas.microsoft.com/office/powerpoint/2010/main" val="3987437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smtClean="0">
                <a:solidFill>
                  <a:srgbClr val="FFFFFF"/>
                </a:solidFill>
              </a:rPr>
              <a:pPr>
                <a:spcAft>
                  <a:spcPts val="600"/>
                </a:spcAft>
              </a:pPr>
              <a:t>51</a:t>
            </a:fld>
            <a:endParaRPr lang="en-US">
              <a:solidFill>
                <a:srgbClr val="FFFFFF"/>
              </a:solidFill>
            </a:endParaRPr>
          </a:p>
        </p:txBody>
      </p:sp>
      <p:pic>
        <p:nvPicPr>
          <p:cNvPr id="3" name="Imagem 2" descr="Mapa&#10;&#10;Descrição gerada automaticamente">
            <a:extLst>
              <a:ext uri="{FF2B5EF4-FFF2-40B4-BE49-F238E27FC236}">
                <a16:creationId xmlns:a16="http://schemas.microsoft.com/office/drawing/2014/main" id="{011DE7A9-BE5A-ACB2-7B2A-0F1F0C1AD235}"/>
              </a:ext>
            </a:extLst>
          </p:cNvPr>
          <p:cNvPicPr>
            <a:picLocks noChangeAspect="1"/>
          </p:cNvPicPr>
          <p:nvPr/>
        </p:nvPicPr>
        <p:blipFill>
          <a:blip r:embed="rId3"/>
          <a:stretch>
            <a:fillRect/>
          </a:stretch>
        </p:blipFill>
        <p:spPr>
          <a:xfrm>
            <a:off x="0" y="-828077"/>
            <a:ext cx="12191999" cy="7686078"/>
          </a:xfrm>
          <a:prstGeom prst="rect">
            <a:avLst/>
          </a:prstGeom>
        </p:spPr>
      </p:pic>
    </p:spTree>
    <p:extLst>
      <p:ext uri="{BB962C8B-B14F-4D97-AF65-F5344CB8AC3E}">
        <p14:creationId xmlns:p14="http://schemas.microsoft.com/office/powerpoint/2010/main" val="3279419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Espaço Reservado para o Número do Slide 4">
            <a:extLst>
              <a:ext uri="{FF2B5EF4-FFF2-40B4-BE49-F238E27FC236}">
                <a16:creationId xmlns:a16="http://schemas.microsoft.com/office/drawing/2014/main" id="{46B20231-9711-4B47-A80C-85346582D3DF}"/>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52</a:t>
            </a:fld>
            <a:endParaRPr lang="en-US" dirty="0"/>
          </a:p>
        </p:txBody>
      </p:sp>
      <p:sp>
        <p:nvSpPr>
          <p:cNvPr id="2" name="CaixaDeTexto 1">
            <a:extLst>
              <a:ext uri="{FF2B5EF4-FFF2-40B4-BE49-F238E27FC236}">
                <a16:creationId xmlns:a16="http://schemas.microsoft.com/office/drawing/2014/main" id="{6DBB8A7B-D220-9721-FA9E-0002FA80FF5D}"/>
              </a:ext>
            </a:extLst>
          </p:cNvPr>
          <p:cNvSpPr txBox="1"/>
          <p:nvPr/>
        </p:nvSpPr>
        <p:spPr>
          <a:xfrm>
            <a:off x="0" y="4227578"/>
            <a:ext cx="12123174" cy="2400657"/>
          </a:xfrm>
          <a:prstGeom prst="rect">
            <a:avLst/>
          </a:prstGeom>
          <a:noFill/>
        </p:spPr>
        <p:txBody>
          <a:bodyPr wrap="square" rtlCol="0">
            <a:spAutoFit/>
          </a:bodyPr>
          <a:lstStyle/>
          <a:p>
            <a:pPr marL="171450" indent="-171450">
              <a:buFont typeface="Arial" panose="020B0604020202020204" pitchFamily="34" charset="0"/>
              <a:buChar char="•"/>
            </a:pPr>
            <a:r>
              <a:rPr lang="pt-BR" sz="1250" dirty="0" err="1">
                <a:solidFill>
                  <a:srgbClr val="595460"/>
                </a:solidFill>
              </a:rPr>
              <a:t>Roxbury</a:t>
            </a:r>
            <a:r>
              <a:rPr lang="pt-BR" sz="1250" dirty="0">
                <a:solidFill>
                  <a:srgbClr val="595460"/>
                </a:solidFill>
              </a:rPr>
              <a:t> mostra uma receita total significativa de $4,8 Mi, indicando uma demanda estável por acomodações na área. A receita média por noite de $163 também é razoável. </a:t>
            </a:r>
          </a:p>
          <a:p>
            <a:pPr marL="171450" indent="-171450">
              <a:buFont typeface="Arial" panose="020B0604020202020204" pitchFamily="34" charset="0"/>
              <a:buChar char="•"/>
            </a:pPr>
            <a:endParaRPr lang="pt-BR" sz="1250" dirty="0">
              <a:solidFill>
                <a:srgbClr val="595460"/>
              </a:solidFill>
            </a:endParaRPr>
          </a:p>
          <a:p>
            <a:pPr marL="171450" indent="-171450">
              <a:buFont typeface="Arial" panose="020B0604020202020204" pitchFamily="34" charset="0"/>
              <a:buChar char="•"/>
            </a:pPr>
            <a:r>
              <a:rPr lang="pt-BR" sz="1250" dirty="0">
                <a:solidFill>
                  <a:srgbClr val="595460"/>
                </a:solidFill>
              </a:rPr>
              <a:t>A taxa de ocupação de 65,2% é positiva e sugere uma demanda consistente por acomodações. Pode ser trabalhar melhor com o valor médio por noite, tendo um potencial de aumento de preço cobrado.</a:t>
            </a:r>
          </a:p>
          <a:p>
            <a:pPr marL="171450" indent="-171450">
              <a:buFont typeface="Arial" panose="020B0604020202020204" pitchFamily="34" charset="0"/>
              <a:buChar char="•"/>
            </a:pPr>
            <a:endParaRPr lang="pt-BR" sz="1250" dirty="0">
              <a:solidFill>
                <a:srgbClr val="595460"/>
              </a:solidFill>
            </a:endParaRPr>
          </a:p>
          <a:p>
            <a:pPr marL="171450" indent="-171450">
              <a:buFont typeface="Arial" panose="020B0604020202020204" pitchFamily="34" charset="0"/>
              <a:buChar char="•"/>
            </a:pPr>
            <a:r>
              <a:rPr lang="pt-BR" sz="1250" dirty="0">
                <a:solidFill>
                  <a:srgbClr val="595460"/>
                </a:solidFill>
              </a:rPr>
              <a:t>A maioria das propriedades são apartamentos e casas. </a:t>
            </a:r>
          </a:p>
          <a:p>
            <a:pPr marL="171450" indent="-171450">
              <a:buFont typeface="Arial" panose="020B0604020202020204" pitchFamily="34" charset="0"/>
              <a:buChar char="•"/>
            </a:pPr>
            <a:endParaRPr lang="pt-BR" sz="1250" dirty="0">
              <a:solidFill>
                <a:srgbClr val="595460"/>
              </a:solidFill>
            </a:endParaRPr>
          </a:p>
          <a:p>
            <a:pPr marL="171450" indent="-171450">
              <a:buFont typeface="Arial" panose="020B0604020202020204" pitchFamily="34" charset="0"/>
              <a:buChar char="•"/>
            </a:pPr>
            <a:r>
              <a:rPr lang="pt-BR" sz="1250" dirty="0" err="1">
                <a:solidFill>
                  <a:srgbClr val="595460"/>
                </a:solidFill>
              </a:rPr>
              <a:t>Roxbury</a:t>
            </a:r>
            <a:r>
              <a:rPr lang="pt-BR" sz="1250" dirty="0">
                <a:solidFill>
                  <a:srgbClr val="595460"/>
                </a:solidFill>
              </a:rPr>
              <a:t> é considerado o coração da cultura negra em Boston e tem passado por revitalização, deixando de ser considerado um subúrbio perigoso. </a:t>
            </a:r>
          </a:p>
          <a:p>
            <a:pPr marL="171450" indent="-171450">
              <a:buFont typeface="Arial" panose="020B0604020202020204" pitchFamily="34" charset="0"/>
              <a:buChar char="•"/>
            </a:pPr>
            <a:endParaRPr lang="pt-BR" sz="1250" dirty="0">
              <a:solidFill>
                <a:srgbClr val="595460"/>
              </a:solidFill>
            </a:endParaRPr>
          </a:p>
          <a:p>
            <a:pPr marL="171450" indent="-171450">
              <a:buFont typeface="Arial" panose="020B0604020202020204" pitchFamily="34" charset="0"/>
              <a:buChar char="•"/>
            </a:pPr>
            <a:r>
              <a:rPr lang="pt-BR" sz="1250" dirty="0">
                <a:solidFill>
                  <a:srgbClr val="595460"/>
                </a:solidFill>
              </a:rPr>
              <a:t>Com uma comunidade culturalmente rica e ambiente diversificado, o bairro tem visto aumento no interesse devido a investimentos em infraestrutura e mercado imobiliário em evolução, oferecendo atrativos para compradores e investidores em busca de valorização e crescimento futuro.</a:t>
            </a:r>
          </a:p>
        </p:txBody>
      </p:sp>
      <p:pic>
        <p:nvPicPr>
          <p:cNvPr id="6" name="Imagem 5" descr="Uma imagem contendo Interface gráfica do usuário&#10;&#10;Descrição gerada automaticamente">
            <a:extLst>
              <a:ext uri="{FF2B5EF4-FFF2-40B4-BE49-F238E27FC236}">
                <a16:creationId xmlns:a16="http://schemas.microsoft.com/office/drawing/2014/main" id="{0DC97C35-0655-7D2F-2951-12D2CF2C039D}"/>
              </a:ext>
            </a:extLst>
          </p:cNvPr>
          <p:cNvPicPr>
            <a:picLocks noChangeAspect="1"/>
          </p:cNvPicPr>
          <p:nvPr/>
        </p:nvPicPr>
        <p:blipFill>
          <a:blip r:embed="rId2"/>
          <a:stretch>
            <a:fillRect/>
          </a:stretch>
        </p:blipFill>
        <p:spPr>
          <a:xfrm>
            <a:off x="0" y="-1502"/>
            <a:ext cx="12192000" cy="4136572"/>
          </a:xfrm>
          <a:prstGeom prst="rect">
            <a:avLst/>
          </a:prstGeom>
        </p:spPr>
      </p:pic>
    </p:spTree>
    <p:extLst>
      <p:ext uri="{BB962C8B-B14F-4D97-AF65-F5344CB8AC3E}">
        <p14:creationId xmlns:p14="http://schemas.microsoft.com/office/powerpoint/2010/main" val="3986681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 calcmode="lin" valueType="num">
                                      <p:cBhvr>
                                        <p:cTn id="2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p:cTn id="35"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 calcmode="lin" valueType="num">
                                      <p:cBhvr>
                                        <p:cTn id="42"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Rectangle 35">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52" name="Rectangle 39">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41">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Espaço Reservado para Imagem 8" descr="Montanha coberta de neve&#10;&#10;Descrição gerada automaticamente com confiança média">
            <a:extLst>
              <a:ext uri="{FF2B5EF4-FFF2-40B4-BE49-F238E27FC236}">
                <a16:creationId xmlns:a16="http://schemas.microsoft.com/office/drawing/2014/main" id="{358C391B-998C-D8CB-5D58-A2697A84FA68}"/>
              </a:ext>
            </a:extLst>
          </p:cNvPr>
          <p:cNvPicPr>
            <a:picLocks noGrp="1" noChangeAspect="1"/>
          </p:cNvPicPr>
          <p:nvPr>
            <p:ph type="pic" sz="quarter" idx="13"/>
          </p:nvPr>
        </p:nvPicPr>
        <p:blipFill rotWithShape="1">
          <a:blip r:embed="rId3"/>
          <a:srcRect t="24250" b="750"/>
          <a:stretch/>
        </p:blipFill>
        <p:spPr>
          <a:xfrm>
            <a:off x="20" y="-2"/>
            <a:ext cx="12191980" cy="6858002"/>
          </a:xfrm>
          <a:prstGeom prst="rect">
            <a:avLst/>
          </a:prstGeom>
        </p:spPr>
      </p:pic>
      <p:sp>
        <p:nvSpPr>
          <p:cNvPr id="54" name="Rectangle 43">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ítulo 13">
            <a:extLst>
              <a:ext uri="{FF2B5EF4-FFF2-40B4-BE49-F238E27FC236}">
                <a16:creationId xmlns:a16="http://schemas.microsoft.com/office/drawing/2014/main" id="{331CEB84-49DC-40A9-B2F0-D573658AE999}"/>
              </a:ext>
            </a:extLst>
          </p:cNvPr>
          <p:cNvSpPr>
            <a:spLocks noGrp="1"/>
          </p:cNvSpPr>
          <p:nvPr>
            <p:ph type="ctrTitle"/>
          </p:nvPr>
        </p:nvSpPr>
        <p:spPr>
          <a:xfrm>
            <a:off x="855663" y="863600"/>
            <a:ext cx="6007100" cy="3366494"/>
          </a:xfrm>
        </p:spPr>
        <p:txBody>
          <a:bodyPr vert="horz" lIns="109728" tIns="109728" rIns="109728" bIns="91440" rtlCol="0" anchor="b">
            <a:normAutofit/>
          </a:bodyPr>
          <a:lstStyle/>
          <a:p>
            <a:pPr>
              <a:lnSpc>
                <a:spcPct val="125000"/>
              </a:lnSpc>
            </a:pPr>
            <a:r>
              <a:rPr lang="en-US" sz="4700" b="0" cap="all" dirty="0" err="1">
                <a:solidFill>
                  <a:schemeClr val="bg1"/>
                </a:solidFill>
              </a:rPr>
              <a:t>Recomendações</a:t>
            </a:r>
            <a:r>
              <a:rPr lang="en-US" sz="4700" b="0" cap="all" dirty="0">
                <a:solidFill>
                  <a:schemeClr val="bg1"/>
                </a:solidFill>
              </a:rPr>
              <a:t> </a:t>
            </a:r>
            <a:r>
              <a:rPr lang="en-US" sz="4700" b="0" cap="all" dirty="0" err="1">
                <a:solidFill>
                  <a:schemeClr val="bg1"/>
                </a:solidFill>
              </a:rPr>
              <a:t>finais</a:t>
            </a:r>
            <a:endParaRPr lang="en-US" sz="4700" b="0" cap="all" dirty="0">
              <a:solidFill>
                <a:schemeClr val="bg1"/>
              </a:solidFill>
            </a:endParaRPr>
          </a:p>
        </p:txBody>
      </p:sp>
    </p:spTree>
    <p:extLst>
      <p:ext uri="{BB962C8B-B14F-4D97-AF65-F5344CB8AC3E}">
        <p14:creationId xmlns:p14="http://schemas.microsoft.com/office/powerpoint/2010/main" val="721336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0235702-D252-448C-B19A-B3316C4F88E2}"/>
              </a:ext>
            </a:extLst>
          </p:cNvPr>
          <p:cNvSpPr>
            <a:spLocks noGrp="1"/>
          </p:cNvSpPr>
          <p:nvPr>
            <p:ph type="title"/>
          </p:nvPr>
        </p:nvSpPr>
        <p:spPr>
          <a:xfrm>
            <a:off x="648935" y="180644"/>
            <a:ext cx="10900146" cy="935776"/>
          </a:xfrm>
        </p:spPr>
        <p:txBody>
          <a:bodyPr rtlCol="0">
            <a:noAutofit/>
          </a:bodyPr>
          <a:lstStyle/>
          <a:p>
            <a:pPr rtl="0"/>
            <a:r>
              <a:rPr lang="pt-br" dirty="0"/>
              <a:t>Recomendações Finais</a:t>
            </a:r>
          </a:p>
        </p:txBody>
      </p:sp>
      <p:sp>
        <p:nvSpPr>
          <p:cNvPr id="16" name="Espaço Reservado para o Número do Slide 15">
            <a:extLst>
              <a:ext uri="{FF2B5EF4-FFF2-40B4-BE49-F238E27FC236}">
                <a16:creationId xmlns:a16="http://schemas.microsoft.com/office/drawing/2014/main" id="{533E7CD9-5271-46B0-BE9D-C03F6CFC6818}"/>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54</a:t>
            </a:fld>
            <a:endParaRPr lang="en-US" dirty="0"/>
          </a:p>
        </p:txBody>
      </p:sp>
      <p:sp>
        <p:nvSpPr>
          <p:cNvPr id="17" name="CaixaDeTexto 16">
            <a:extLst>
              <a:ext uri="{FF2B5EF4-FFF2-40B4-BE49-F238E27FC236}">
                <a16:creationId xmlns:a16="http://schemas.microsoft.com/office/drawing/2014/main" id="{2853F476-6657-9E6F-3755-526A7CCD69A9}"/>
              </a:ext>
            </a:extLst>
          </p:cNvPr>
          <p:cNvSpPr txBox="1"/>
          <p:nvPr/>
        </p:nvSpPr>
        <p:spPr>
          <a:xfrm>
            <a:off x="0" y="1406129"/>
            <a:ext cx="12123174" cy="4524315"/>
          </a:xfrm>
          <a:prstGeom prst="rect">
            <a:avLst/>
          </a:prstGeom>
          <a:noFill/>
        </p:spPr>
        <p:txBody>
          <a:bodyPr wrap="square" rtlCol="0">
            <a:spAutoFit/>
          </a:bodyPr>
          <a:lstStyle/>
          <a:p>
            <a:r>
              <a:rPr lang="pt-BR" sz="1200" dirty="0">
                <a:solidFill>
                  <a:srgbClr val="595460"/>
                </a:solidFill>
              </a:rPr>
              <a:t>Algumas recomendações finais:</a:t>
            </a:r>
          </a:p>
          <a:p>
            <a:endParaRPr lang="pt-BR" sz="1200" dirty="0">
              <a:solidFill>
                <a:srgbClr val="595460"/>
              </a:solidFill>
            </a:endParaRPr>
          </a:p>
          <a:p>
            <a:r>
              <a:rPr lang="pt-BR" sz="1200" dirty="0">
                <a:solidFill>
                  <a:srgbClr val="595460"/>
                </a:solidFill>
              </a:rPr>
              <a:t>As melhores propriedades para se adquirir são apartamentos com 1 ou 2 quartos que tem o valor de compra menor e também menor valor de manutenção, seguido por casas de também 1 ou 2 quartos, e por último casas de condomínio.</a:t>
            </a:r>
          </a:p>
          <a:p>
            <a:endParaRPr lang="pt-BR" sz="1200" dirty="0">
              <a:solidFill>
                <a:srgbClr val="595460"/>
              </a:solidFill>
            </a:endParaRPr>
          </a:p>
          <a:p>
            <a:r>
              <a:rPr lang="pt-BR" sz="1200" dirty="0">
                <a:solidFill>
                  <a:srgbClr val="595460"/>
                </a:solidFill>
              </a:rPr>
              <a:t>Dependendo do período do ano, aumentar ou diminuir os preços por noite pode ajudar a manter a receita total dentro do esperado para cada período. </a:t>
            </a:r>
          </a:p>
          <a:p>
            <a:endParaRPr lang="pt-BR" sz="1200" dirty="0">
              <a:solidFill>
                <a:srgbClr val="595460"/>
              </a:solidFill>
            </a:endParaRPr>
          </a:p>
          <a:p>
            <a:r>
              <a:rPr lang="pt-BR" sz="1200" dirty="0">
                <a:solidFill>
                  <a:srgbClr val="595460"/>
                </a:solidFill>
              </a:rPr>
              <a:t>É importante escolher áreas que tenham bom retorno de receita total, mas também com o valor médio por noite, a quantidade de propriedades já existentes que estão sendo alugadas, o que demonstra a demanda por hóspedes dessa região, além da localização não muito afastada do centro, facilidade de acesso ao transporte público. Dependendo da regra de negócio para investimento, essas são as recomendações nos seguintes casos:</a:t>
            </a:r>
          </a:p>
          <a:p>
            <a:endParaRPr lang="pt-BR" sz="1200" dirty="0">
              <a:solidFill>
                <a:srgbClr val="595460"/>
              </a:solidFill>
            </a:endParaRPr>
          </a:p>
          <a:p>
            <a:pPr marL="171450" indent="-171450">
              <a:buFont typeface="Arial" panose="020B0604020202020204" pitchFamily="34" charset="0"/>
              <a:buChar char="•"/>
            </a:pPr>
            <a:r>
              <a:rPr lang="pt-BR" sz="1200" dirty="0">
                <a:solidFill>
                  <a:srgbClr val="595460"/>
                </a:solidFill>
              </a:rPr>
              <a:t>As top 3 áreas com maior receita gerada foi Back </a:t>
            </a:r>
            <a:r>
              <a:rPr lang="pt-BR" sz="1200" dirty="0" err="1">
                <a:solidFill>
                  <a:srgbClr val="595460"/>
                </a:solidFill>
              </a:rPr>
              <a:t>Bay</a:t>
            </a:r>
            <a:r>
              <a:rPr lang="pt-BR" sz="1200" dirty="0">
                <a:solidFill>
                  <a:srgbClr val="595460"/>
                </a:solidFill>
              </a:rPr>
              <a:t>, South </a:t>
            </a:r>
            <a:r>
              <a:rPr lang="pt-BR" sz="1200" dirty="0" err="1">
                <a:solidFill>
                  <a:srgbClr val="595460"/>
                </a:solidFill>
              </a:rPr>
              <a:t>End</a:t>
            </a:r>
            <a:r>
              <a:rPr lang="pt-BR" sz="1200" dirty="0">
                <a:solidFill>
                  <a:srgbClr val="595460"/>
                </a:solidFill>
              </a:rPr>
              <a:t> e </a:t>
            </a:r>
            <a:r>
              <a:rPr lang="pt-BR" sz="1200" dirty="0" err="1">
                <a:solidFill>
                  <a:srgbClr val="595460"/>
                </a:solidFill>
              </a:rPr>
              <a:t>Fenway</a:t>
            </a:r>
            <a:r>
              <a:rPr lang="pt-BR" sz="1200" dirty="0">
                <a:solidFill>
                  <a:srgbClr val="595460"/>
                </a:solidFill>
              </a:rPr>
              <a:t>.</a:t>
            </a:r>
          </a:p>
          <a:p>
            <a:endParaRPr lang="pt-BR" sz="1200" dirty="0">
              <a:solidFill>
                <a:srgbClr val="595460"/>
              </a:solidFill>
            </a:endParaRPr>
          </a:p>
          <a:p>
            <a:pPr marL="171450" indent="-171450">
              <a:buFont typeface="Arial" panose="020B0604020202020204" pitchFamily="34" charset="0"/>
              <a:buChar char="•"/>
            </a:pPr>
            <a:r>
              <a:rPr lang="pt-BR" sz="1200" dirty="0">
                <a:solidFill>
                  <a:srgbClr val="595460"/>
                </a:solidFill>
              </a:rPr>
              <a:t>As top 3 áreas considerando a maior receita média por noite, maior receita média por propriedade e menor número de propriedades, removendo outliers e considerando que estão próximo ao centro da cidade, foram West </a:t>
            </a:r>
            <a:r>
              <a:rPr lang="pt-BR" sz="1200" dirty="0" err="1">
                <a:solidFill>
                  <a:srgbClr val="595460"/>
                </a:solidFill>
              </a:rPr>
              <a:t>End</a:t>
            </a:r>
            <a:r>
              <a:rPr lang="pt-BR" sz="1200" dirty="0">
                <a:solidFill>
                  <a:srgbClr val="595460"/>
                </a:solidFill>
              </a:rPr>
              <a:t>, </a:t>
            </a:r>
            <a:r>
              <a:rPr lang="pt-BR" sz="1200" dirty="0" err="1">
                <a:solidFill>
                  <a:srgbClr val="595460"/>
                </a:solidFill>
              </a:rPr>
              <a:t>Bay</a:t>
            </a:r>
            <a:r>
              <a:rPr lang="pt-BR" sz="1200" dirty="0">
                <a:solidFill>
                  <a:srgbClr val="595460"/>
                </a:solidFill>
              </a:rPr>
              <a:t> </a:t>
            </a:r>
            <a:r>
              <a:rPr lang="pt-BR" sz="1200" dirty="0" err="1">
                <a:solidFill>
                  <a:srgbClr val="595460"/>
                </a:solidFill>
              </a:rPr>
              <a:t>Vilage</a:t>
            </a:r>
            <a:r>
              <a:rPr lang="pt-BR" sz="1200" dirty="0">
                <a:solidFill>
                  <a:srgbClr val="595460"/>
                </a:solidFill>
              </a:rPr>
              <a:t> e Chinatown.</a:t>
            </a:r>
          </a:p>
          <a:p>
            <a:endParaRPr lang="pt-BR" sz="1200" dirty="0">
              <a:solidFill>
                <a:srgbClr val="595460"/>
              </a:solidFill>
            </a:endParaRPr>
          </a:p>
          <a:p>
            <a:pPr marL="171450" indent="-171450">
              <a:buFont typeface="Arial" panose="020B0604020202020204" pitchFamily="34" charset="0"/>
              <a:buChar char="•"/>
            </a:pPr>
            <a:r>
              <a:rPr lang="pt-BR" sz="1200" dirty="0">
                <a:solidFill>
                  <a:srgbClr val="595460"/>
                </a:solidFill>
              </a:rPr>
              <a:t>As 3 tops áreas com crescimento futuro foram </a:t>
            </a:r>
            <a:r>
              <a:rPr lang="pt-BR" sz="1200" dirty="0" err="1">
                <a:solidFill>
                  <a:srgbClr val="595460"/>
                </a:solidFill>
              </a:rPr>
              <a:t>Dorchester</a:t>
            </a:r>
            <a:r>
              <a:rPr lang="pt-BR" sz="1200" dirty="0">
                <a:solidFill>
                  <a:srgbClr val="595460"/>
                </a:solidFill>
              </a:rPr>
              <a:t>, East Boston e </a:t>
            </a:r>
            <a:r>
              <a:rPr lang="pt-BR" sz="1200" dirty="0" err="1">
                <a:solidFill>
                  <a:srgbClr val="595460"/>
                </a:solidFill>
              </a:rPr>
              <a:t>Roxbury</a:t>
            </a:r>
            <a:r>
              <a:rPr lang="pt-BR" sz="1200" dirty="0">
                <a:solidFill>
                  <a:srgbClr val="595460"/>
                </a:solidFill>
              </a:rPr>
              <a:t>.</a:t>
            </a:r>
          </a:p>
          <a:p>
            <a:pPr marL="171450" indent="-171450">
              <a:buFont typeface="Arial" panose="020B0604020202020204" pitchFamily="34" charset="0"/>
              <a:buChar char="•"/>
            </a:pPr>
            <a:endParaRPr lang="pt-BR" sz="1200" dirty="0">
              <a:solidFill>
                <a:srgbClr val="595460"/>
              </a:solidFill>
            </a:endParaRPr>
          </a:p>
          <a:p>
            <a:r>
              <a:rPr lang="pt-BR" sz="1200" dirty="0">
                <a:solidFill>
                  <a:srgbClr val="595460"/>
                </a:solidFill>
              </a:rPr>
              <a:t>Algumas recomendações para os anfitriões é diversificar propriedades em várias áreas, gestão eficiente pode gerar uma receita significativa com um número baixo de propriedades, o número de reservas é crucial para geração de receita, ajustar os preços conforme a demanda e responder os possíveis hospedes se possível dentro de 1 hora ou dentro de poucas horas.</a:t>
            </a:r>
          </a:p>
          <a:p>
            <a:endParaRPr lang="pt-BR" sz="1200" dirty="0">
              <a:solidFill>
                <a:srgbClr val="595460"/>
              </a:solidFill>
            </a:endParaRPr>
          </a:p>
          <a:p>
            <a:r>
              <a:rPr lang="pt-BR" sz="1200" dirty="0">
                <a:solidFill>
                  <a:srgbClr val="595460"/>
                </a:solidFill>
              </a:rPr>
              <a:t>Lembrando que Boston é uma excelente oportunidade de ter retorno em investimentos em aluguel de propriedades por causa que é uma cidade que tem uma variedade de eventos durante o ano, esportivos, acadêmicos, pontos históricos e ainda possui belezas naturais como suas muitas ilhas.</a:t>
            </a:r>
          </a:p>
        </p:txBody>
      </p:sp>
    </p:spTree>
    <p:extLst>
      <p:ext uri="{BB962C8B-B14F-4D97-AF65-F5344CB8AC3E}">
        <p14:creationId xmlns:p14="http://schemas.microsoft.com/office/powerpoint/2010/main" val="4205635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7">
                                            <p:txEl>
                                              <p:pRg st="2" end="2"/>
                                            </p:txEl>
                                          </p:spTgt>
                                        </p:tgtEl>
                                        <p:attrNameLst>
                                          <p:attrName>style.visibility</p:attrName>
                                        </p:attrNameLst>
                                      </p:cBhvr>
                                      <p:to>
                                        <p:strVal val="visible"/>
                                      </p:to>
                                    </p:set>
                                    <p:anim calcmode="lin" valueType="num">
                                      <p:cBhvr>
                                        <p:cTn id="14" dur="500" fill="hold"/>
                                        <p:tgtEl>
                                          <p:spTgt spid="1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1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1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 calcmode="lin" valueType="num">
                                      <p:cBhvr>
                                        <p:cTn id="21" dur="500" fill="hold"/>
                                        <p:tgtEl>
                                          <p:spTgt spid="17">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17">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1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7">
                                            <p:txEl>
                                              <p:pRg st="6" end="6"/>
                                            </p:txEl>
                                          </p:spTgt>
                                        </p:tgtEl>
                                        <p:attrNameLst>
                                          <p:attrName>style.visibility</p:attrName>
                                        </p:attrNameLst>
                                      </p:cBhvr>
                                      <p:to>
                                        <p:strVal val="visible"/>
                                      </p:to>
                                    </p:set>
                                    <p:anim calcmode="lin" valueType="num">
                                      <p:cBhvr>
                                        <p:cTn id="28" dur="500" fill="hold"/>
                                        <p:tgtEl>
                                          <p:spTgt spid="17">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17">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1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xEl>
                                              <p:pRg st="8" end="8"/>
                                            </p:txEl>
                                          </p:spTgt>
                                        </p:tgtEl>
                                        <p:attrNameLst>
                                          <p:attrName>style.visibility</p:attrName>
                                        </p:attrNameLst>
                                      </p:cBhvr>
                                      <p:to>
                                        <p:strVal val="visible"/>
                                      </p:to>
                                    </p:set>
                                    <p:anim calcmode="lin" valueType="num">
                                      <p:cBhvr>
                                        <p:cTn id="35" dur="500" fill="hold"/>
                                        <p:tgtEl>
                                          <p:spTgt spid="17">
                                            <p:txEl>
                                              <p:pRg st="8" end="8"/>
                                            </p:txEl>
                                          </p:spTgt>
                                        </p:tgtEl>
                                        <p:attrNameLst>
                                          <p:attrName>ppt_w</p:attrName>
                                        </p:attrNameLst>
                                      </p:cBhvr>
                                      <p:tavLst>
                                        <p:tav tm="0">
                                          <p:val>
                                            <p:fltVal val="0"/>
                                          </p:val>
                                        </p:tav>
                                        <p:tav tm="100000">
                                          <p:val>
                                            <p:strVal val="#ppt_w"/>
                                          </p:val>
                                        </p:tav>
                                      </p:tavLst>
                                    </p:anim>
                                    <p:anim calcmode="lin" valueType="num">
                                      <p:cBhvr>
                                        <p:cTn id="36" dur="500" fill="hold"/>
                                        <p:tgtEl>
                                          <p:spTgt spid="17">
                                            <p:txEl>
                                              <p:pRg st="8" end="8"/>
                                            </p:txEl>
                                          </p:spTgt>
                                        </p:tgtEl>
                                        <p:attrNameLst>
                                          <p:attrName>ppt_h</p:attrName>
                                        </p:attrNameLst>
                                      </p:cBhvr>
                                      <p:tavLst>
                                        <p:tav tm="0">
                                          <p:val>
                                            <p:fltVal val="0"/>
                                          </p:val>
                                        </p:tav>
                                        <p:tav tm="100000">
                                          <p:val>
                                            <p:strVal val="#ppt_h"/>
                                          </p:val>
                                        </p:tav>
                                      </p:tavLst>
                                    </p:anim>
                                    <p:animEffect transition="in" filter="fade">
                                      <p:cBhvr>
                                        <p:cTn id="37" dur="500"/>
                                        <p:tgtEl>
                                          <p:spTgt spid="1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7">
                                            <p:txEl>
                                              <p:pRg st="10" end="10"/>
                                            </p:txEl>
                                          </p:spTgt>
                                        </p:tgtEl>
                                        <p:attrNameLst>
                                          <p:attrName>style.visibility</p:attrName>
                                        </p:attrNameLst>
                                      </p:cBhvr>
                                      <p:to>
                                        <p:strVal val="visible"/>
                                      </p:to>
                                    </p:set>
                                    <p:anim calcmode="lin" valueType="num">
                                      <p:cBhvr>
                                        <p:cTn id="42" dur="500" fill="hold"/>
                                        <p:tgtEl>
                                          <p:spTgt spid="17">
                                            <p:txEl>
                                              <p:pRg st="10" end="10"/>
                                            </p:txEl>
                                          </p:spTgt>
                                        </p:tgtEl>
                                        <p:attrNameLst>
                                          <p:attrName>ppt_w</p:attrName>
                                        </p:attrNameLst>
                                      </p:cBhvr>
                                      <p:tavLst>
                                        <p:tav tm="0">
                                          <p:val>
                                            <p:fltVal val="0"/>
                                          </p:val>
                                        </p:tav>
                                        <p:tav tm="100000">
                                          <p:val>
                                            <p:strVal val="#ppt_w"/>
                                          </p:val>
                                        </p:tav>
                                      </p:tavLst>
                                    </p:anim>
                                    <p:anim calcmode="lin" valueType="num">
                                      <p:cBhvr>
                                        <p:cTn id="43" dur="500" fill="hold"/>
                                        <p:tgtEl>
                                          <p:spTgt spid="17">
                                            <p:txEl>
                                              <p:pRg st="10" end="10"/>
                                            </p:txEl>
                                          </p:spTgt>
                                        </p:tgtEl>
                                        <p:attrNameLst>
                                          <p:attrName>ppt_h</p:attrName>
                                        </p:attrNameLst>
                                      </p:cBhvr>
                                      <p:tavLst>
                                        <p:tav tm="0">
                                          <p:val>
                                            <p:fltVal val="0"/>
                                          </p:val>
                                        </p:tav>
                                        <p:tav tm="100000">
                                          <p:val>
                                            <p:strVal val="#ppt_h"/>
                                          </p:val>
                                        </p:tav>
                                      </p:tavLst>
                                    </p:anim>
                                    <p:animEffect transition="in" filter="fade">
                                      <p:cBhvr>
                                        <p:cTn id="44" dur="500"/>
                                        <p:tgtEl>
                                          <p:spTgt spid="17">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7">
                                            <p:txEl>
                                              <p:pRg st="12" end="12"/>
                                            </p:txEl>
                                          </p:spTgt>
                                        </p:tgtEl>
                                        <p:attrNameLst>
                                          <p:attrName>style.visibility</p:attrName>
                                        </p:attrNameLst>
                                      </p:cBhvr>
                                      <p:to>
                                        <p:strVal val="visible"/>
                                      </p:to>
                                    </p:set>
                                    <p:anim calcmode="lin" valueType="num">
                                      <p:cBhvr>
                                        <p:cTn id="49" dur="500" fill="hold"/>
                                        <p:tgtEl>
                                          <p:spTgt spid="17">
                                            <p:txEl>
                                              <p:pRg st="12" end="12"/>
                                            </p:txEl>
                                          </p:spTgt>
                                        </p:tgtEl>
                                        <p:attrNameLst>
                                          <p:attrName>ppt_w</p:attrName>
                                        </p:attrNameLst>
                                      </p:cBhvr>
                                      <p:tavLst>
                                        <p:tav tm="0">
                                          <p:val>
                                            <p:fltVal val="0"/>
                                          </p:val>
                                        </p:tav>
                                        <p:tav tm="100000">
                                          <p:val>
                                            <p:strVal val="#ppt_w"/>
                                          </p:val>
                                        </p:tav>
                                      </p:tavLst>
                                    </p:anim>
                                    <p:anim calcmode="lin" valueType="num">
                                      <p:cBhvr>
                                        <p:cTn id="50" dur="500" fill="hold"/>
                                        <p:tgtEl>
                                          <p:spTgt spid="17">
                                            <p:txEl>
                                              <p:pRg st="12" end="12"/>
                                            </p:txEl>
                                          </p:spTgt>
                                        </p:tgtEl>
                                        <p:attrNameLst>
                                          <p:attrName>ppt_h</p:attrName>
                                        </p:attrNameLst>
                                      </p:cBhvr>
                                      <p:tavLst>
                                        <p:tav tm="0">
                                          <p:val>
                                            <p:fltVal val="0"/>
                                          </p:val>
                                        </p:tav>
                                        <p:tav tm="100000">
                                          <p:val>
                                            <p:strVal val="#ppt_h"/>
                                          </p:val>
                                        </p:tav>
                                      </p:tavLst>
                                    </p:anim>
                                    <p:animEffect transition="in" filter="fade">
                                      <p:cBhvr>
                                        <p:cTn id="51" dur="500"/>
                                        <p:tgtEl>
                                          <p:spTgt spid="17">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7">
                                            <p:txEl>
                                              <p:pRg st="14" end="14"/>
                                            </p:txEl>
                                          </p:spTgt>
                                        </p:tgtEl>
                                        <p:attrNameLst>
                                          <p:attrName>style.visibility</p:attrName>
                                        </p:attrNameLst>
                                      </p:cBhvr>
                                      <p:to>
                                        <p:strVal val="visible"/>
                                      </p:to>
                                    </p:set>
                                    <p:anim calcmode="lin" valueType="num">
                                      <p:cBhvr>
                                        <p:cTn id="56" dur="500" fill="hold"/>
                                        <p:tgtEl>
                                          <p:spTgt spid="17">
                                            <p:txEl>
                                              <p:pRg st="14" end="14"/>
                                            </p:txEl>
                                          </p:spTgt>
                                        </p:tgtEl>
                                        <p:attrNameLst>
                                          <p:attrName>ppt_w</p:attrName>
                                        </p:attrNameLst>
                                      </p:cBhvr>
                                      <p:tavLst>
                                        <p:tav tm="0">
                                          <p:val>
                                            <p:fltVal val="0"/>
                                          </p:val>
                                        </p:tav>
                                        <p:tav tm="100000">
                                          <p:val>
                                            <p:strVal val="#ppt_w"/>
                                          </p:val>
                                        </p:tav>
                                      </p:tavLst>
                                    </p:anim>
                                    <p:anim calcmode="lin" valueType="num">
                                      <p:cBhvr>
                                        <p:cTn id="57" dur="500" fill="hold"/>
                                        <p:tgtEl>
                                          <p:spTgt spid="17">
                                            <p:txEl>
                                              <p:pRg st="14" end="14"/>
                                            </p:txEl>
                                          </p:spTgt>
                                        </p:tgtEl>
                                        <p:attrNameLst>
                                          <p:attrName>ppt_h</p:attrName>
                                        </p:attrNameLst>
                                      </p:cBhvr>
                                      <p:tavLst>
                                        <p:tav tm="0">
                                          <p:val>
                                            <p:fltVal val="0"/>
                                          </p:val>
                                        </p:tav>
                                        <p:tav tm="100000">
                                          <p:val>
                                            <p:strVal val="#ppt_h"/>
                                          </p:val>
                                        </p:tav>
                                      </p:tavLst>
                                    </p:anim>
                                    <p:animEffect transition="in" filter="fade">
                                      <p:cBhvr>
                                        <p:cTn id="58" dur="500"/>
                                        <p:tgtEl>
                                          <p:spTgt spid="17">
                                            <p:txEl>
                                              <p:pRg st="14" end="1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7">
                                            <p:txEl>
                                              <p:pRg st="16" end="16"/>
                                            </p:txEl>
                                          </p:spTgt>
                                        </p:tgtEl>
                                        <p:attrNameLst>
                                          <p:attrName>style.visibility</p:attrName>
                                        </p:attrNameLst>
                                      </p:cBhvr>
                                      <p:to>
                                        <p:strVal val="visible"/>
                                      </p:to>
                                    </p:set>
                                    <p:anim calcmode="lin" valueType="num">
                                      <p:cBhvr>
                                        <p:cTn id="63" dur="500" fill="hold"/>
                                        <p:tgtEl>
                                          <p:spTgt spid="17">
                                            <p:txEl>
                                              <p:pRg st="16" end="16"/>
                                            </p:txEl>
                                          </p:spTgt>
                                        </p:tgtEl>
                                        <p:attrNameLst>
                                          <p:attrName>ppt_w</p:attrName>
                                        </p:attrNameLst>
                                      </p:cBhvr>
                                      <p:tavLst>
                                        <p:tav tm="0">
                                          <p:val>
                                            <p:fltVal val="0"/>
                                          </p:val>
                                        </p:tav>
                                        <p:tav tm="100000">
                                          <p:val>
                                            <p:strVal val="#ppt_w"/>
                                          </p:val>
                                        </p:tav>
                                      </p:tavLst>
                                    </p:anim>
                                    <p:anim calcmode="lin" valueType="num">
                                      <p:cBhvr>
                                        <p:cTn id="64" dur="500" fill="hold"/>
                                        <p:tgtEl>
                                          <p:spTgt spid="17">
                                            <p:txEl>
                                              <p:pRg st="16" end="16"/>
                                            </p:txEl>
                                          </p:spTgt>
                                        </p:tgtEl>
                                        <p:attrNameLst>
                                          <p:attrName>ppt_h</p:attrName>
                                        </p:attrNameLst>
                                      </p:cBhvr>
                                      <p:tavLst>
                                        <p:tav tm="0">
                                          <p:val>
                                            <p:fltVal val="0"/>
                                          </p:val>
                                        </p:tav>
                                        <p:tav tm="100000">
                                          <p:val>
                                            <p:strVal val="#ppt_h"/>
                                          </p:val>
                                        </p:tav>
                                      </p:tavLst>
                                    </p:anim>
                                    <p:animEffect transition="in" filter="fade">
                                      <p:cBhvr>
                                        <p:cTn id="65" dur="500"/>
                                        <p:tgtEl>
                                          <p:spTgt spid="1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A7F75F49-C034-480C-BF42-A457B92F91A0}"/>
              </a:ext>
            </a:extLst>
          </p:cNvPr>
          <p:cNvSpPr>
            <a:spLocks noGrp="1"/>
          </p:cNvSpPr>
          <p:nvPr>
            <p:ph type="title"/>
          </p:nvPr>
        </p:nvSpPr>
        <p:spPr>
          <a:xfrm>
            <a:off x="1535372" y="4872251"/>
            <a:ext cx="10013709" cy="1030360"/>
          </a:xfrm>
        </p:spPr>
        <p:txBody>
          <a:bodyPr rtlCol="0"/>
          <a:lstStyle/>
          <a:p>
            <a:pPr rtl="0"/>
            <a:r>
              <a:rPr lang="pt-br" dirty="0"/>
              <a:t>Referências</a:t>
            </a:r>
          </a:p>
        </p:txBody>
      </p:sp>
      <p:sp>
        <p:nvSpPr>
          <p:cNvPr id="5" name="Espaço Reservado para o Número do Slide 4">
            <a:extLst>
              <a:ext uri="{FF2B5EF4-FFF2-40B4-BE49-F238E27FC236}">
                <a16:creationId xmlns:a16="http://schemas.microsoft.com/office/drawing/2014/main" id="{83284A8D-A9ED-4EB8-B282-A34AB39E8F3B}"/>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55</a:t>
            </a:fld>
            <a:endParaRPr lang="en-US" dirty="0"/>
          </a:p>
        </p:txBody>
      </p:sp>
      <p:sp>
        <p:nvSpPr>
          <p:cNvPr id="24" name="CaixaDeTexto 23">
            <a:extLst>
              <a:ext uri="{FF2B5EF4-FFF2-40B4-BE49-F238E27FC236}">
                <a16:creationId xmlns:a16="http://schemas.microsoft.com/office/drawing/2014/main" id="{14A09E49-8F7E-2677-9B00-CE3ADFA12A7A}"/>
              </a:ext>
            </a:extLst>
          </p:cNvPr>
          <p:cNvSpPr txBox="1"/>
          <p:nvPr/>
        </p:nvSpPr>
        <p:spPr>
          <a:xfrm>
            <a:off x="1206500" y="370098"/>
            <a:ext cx="10910324" cy="3970318"/>
          </a:xfrm>
          <a:prstGeom prst="rect">
            <a:avLst/>
          </a:prstGeom>
          <a:noFill/>
        </p:spPr>
        <p:txBody>
          <a:bodyPr wrap="square" rtlCol="0">
            <a:spAutoFit/>
          </a:bodyPr>
          <a:lstStyle/>
          <a:p>
            <a:r>
              <a:rPr lang="pt-BR" sz="1200" dirty="0">
                <a:solidFill>
                  <a:srgbClr val="595460"/>
                </a:solidFill>
              </a:rPr>
              <a:t>Algumas referências de curiosidades e notícias sobre Boston.</a:t>
            </a:r>
          </a:p>
          <a:p>
            <a:endParaRPr lang="pt-BR" sz="1200" dirty="0">
              <a:solidFill>
                <a:srgbClr val="595460"/>
              </a:solidFill>
            </a:endParaRPr>
          </a:p>
          <a:p>
            <a:r>
              <a:rPr lang="pt-BR" sz="1200" dirty="0">
                <a:solidFill>
                  <a:srgbClr val="595460"/>
                </a:solidFill>
              </a:rPr>
              <a:t>https://guia.melhoresdestinos.com.br/pontos-turisticos-de-boston-160-1796-p.html</a:t>
            </a:r>
          </a:p>
          <a:p>
            <a:r>
              <a:rPr lang="pt-BR" sz="1200" dirty="0">
                <a:solidFill>
                  <a:srgbClr val="595460"/>
                </a:solidFill>
              </a:rPr>
              <a:t>https://www.queroviajarmais.com/pontos-turisticos-de-boston/</a:t>
            </a:r>
          </a:p>
          <a:p>
            <a:r>
              <a:rPr lang="pt-BR" sz="1200" dirty="0">
                <a:solidFill>
                  <a:srgbClr val="595460"/>
                </a:solidFill>
              </a:rPr>
              <a:t>https://turistaprofissional.com/as-principais-atracoes-turisticas-de-boston/</a:t>
            </a:r>
          </a:p>
          <a:p>
            <a:r>
              <a:rPr lang="pt-BR" sz="1200" dirty="0">
                <a:solidFill>
                  <a:srgbClr val="595460"/>
                </a:solidFill>
              </a:rPr>
              <a:t>https://www.hellotickets.com.br/estados-unidos/boston/outono/sc-30-3218</a:t>
            </a:r>
          </a:p>
          <a:p>
            <a:r>
              <a:rPr lang="pt-BR" sz="1200" dirty="0">
                <a:solidFill>
                  <a:srgbClr val="595460"/>
                </a:solidFill>
              </a:rPr>
              <a:t>https://guia.melhoresdestinos.com.br/quando-ir-a-boston-160-1797-p.html</a:t>
            </a:r>
          </a:p>
          <a:p>
            <a:r>
              <a:rPr lang="pt-BR" sz="1200" dirty="0">
                <a:solidFill>
                  <a:srgbClr val="595460"/>
                </a:solidFill>
              </a:rPr>
              <a:t>https://pt.wikipedia.org/wiki/Boston</a:t>
            </a:r>
          </a:p>
          <a:p>
            <a:r>
              <a:rPr lang="pt-BR" sz="1200" dirty="0">
                <a:solidFill>
                  <a:srgbClr val="595460"/>
                </a:solidFill>
              </a:rPr>
              <a:t>https://www.meetboston.com/press-room/statistics-and-reports/</a:t>
            </a:r>
          </a:p>
          <a:p>
            <a:r>
              <a:rPr lang="pt-BR" sz="1200" dirty="0">
                <a:solidFill>
                  <a:srgbClr val="595460"/>
                </a:solidFill>
              </a:rPr>
              <a:t>https://www.meetboston.com/press-room/statistics-and-reports/hotel-openings-and-statistics/</a:t>
            </a:r>
          </a:p>
          <a:p>
            <a:r>
              <a:rPr lang="pt-BR" sz="1200" dirty="0">
                <a:solidFill>
                  <a:srgbClr val="595460"/>
                </a:solidFill>
              </a:rPr>
              <a:t>https://www.meetboston.com/press-room/statistics-and-reports/overseas-visitation/</a:t>
            </a:r>
          </a:p>
          <a:p>
            <a:r>
              <a:rPr lang="pt-BR" sz="1200" dirty="0">
                <a:solidFill>
                  <a:srgbClr val="595460"/>
                </a:solidFill>
              </a:rPr>
              <a:t>https://boston-tourism-made-easy.com/boston-tourism-statistics/</a:t>
            </a:r>
          </a:p>
          <a:p>
            <a:r>
              <a:rPr lang="pt-BR" sz="1200" dirty="0">
                <a:solidFill>
                  <a:srgbClr val="595460"/>
                </a:solidFill>
              </a:rPr>
              <a:t>https://www.kayak.com.br/Boston.25588.guide</a:t>
            </a:r>
          </a:p>
          <a:p>
            <a:r>
              <a:rPr lang="pt-BR" sz="1200" dirty="0">
                <a:solidFill>
                  <a:srgbClr val="595460"/>
                </a:solidFill>
              </a:rPr>
              <a:t>https://worditout.com/</a:t>
            </a:r>
          </a:p>
          <a:p>
            <a:r>
              <a:rPr lang="pt-BR" sz="1200" dirty="0">
                <a:solidFill>
                  <a:srgbClr val="595460"/>
                </a:solidFill>
              </a:rPr>
              <a:t>https://www.bbc.com/portuguese/37398465</a:t>
            </a:r>
          </a:p>
          <a:p>
            <a:r>
              <a:rPr lang="pt-BR" sz="1200" dirty="0">
                <a:solidFill>
                  <a:srgbClr val="595460"/>
                </a:solidFill>
              </a:rPr>
              <a:t>https://g1.globo.com/mundo/noticia/2016/09/segundo-explosivo-encontrado-em-nova-york-era-semelhante-ao-do-atentado-a-maratona-de-boston.html</a:t>
            </a:r>
          </a:p>
          <a:p>
            <a:r>
              <a:rPr lang="pt-BR" sz="1200" dirty="0">
                <a:solidFill>
                  <a:srgbClr val="595460"/>
                </a:solidFill>
              </a:rPr>
              <a:t>https://www.ie.com.br/intercambio/bairros-boston/</a:t>
            </a:r>
          </a:p>
          <a:p>
            <a:r>
              <a:rPr lang="pt-BR" sz="1200" dirty="0">
                <a:solidFill>
                  <a:srgbClr val="595460"/>
                </a:solidFill>
              </a:rPr>
              <a:t>https://medium.com/@roteiroserelatos/guia-de-boston-bairro-a-bairro-d7eec5381497</a:t>
            </a:r>
          </a:p>
          <a:p>
            <a:r>
              <a:rPr lang="pt-BR" sz="1200" dirty="0">
                <a:solidFill>
                  <a:srgbClr val="595460"/>
                </a:solidFill>
              </a:rPr>
              <a:t>https://chat.openai.com/</a:t>
            </a:r>
          </a:p>
          <a:p>
            <a:r>
              <a:rPr lang="pt-BR" sz="1200" dirty="0">
                <a:solidFill>
                  <a:srgbClr val="595460"/>
                </a:solidFill>
              </a:rPr>
              <a:t>https://gemini.google.com/app</a:t>
            </a:r>
          </a:p>
        </p:txBody>
      </p:sp>
    </p:spTree>
    <p:extLst>
      <p:ext uri="{BB962C8B-B14F-4D97-AF65-F5344CB8AC3E}">
        <p14:creationId xmlns:p14="http://schemas.microsoft.com/office/powerpoint/2010/main" val="245360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64081DB-1923-4878-AB15-AD54F35A1DC7}"/>
              </a:ext>
            </a:extLst>
          </p:cNvPr>
          <p:cNvSpPr>
            <a:spLocks noGrp="1"/>
          </p:cNvSpPr>
          <p:nvPr>
            <p:ph type="title"/>
          </p:nvPr>
        </p:nvSpPr>
        <p:spPr>
          <a:xfrm>
            <a:off x="1434622" y="1138041"/>
            <a:ext cx="4862811" cy="2019488"/>
          </a:xfrm>
        </p:spPr>
        <p:txBody>
          <a:bodyPr rtlCol="0"/>
          <a:lstStyle/>
          <a:p>
            <a:pPr rtl="0"/>
            <a:r>
              <a:rPr lang="pt-br"/>
              <a:t>OBRIGADO</a:t>
            </a:r>
          </a:p>
        </p:txBody>
      </p:sp>
      <p:pic>
        <p:nvPicPr>
          <p:cNvPr id="32" name="Espaço Reservado para Imagem 31" descr="Duas pessoas trabalhando em um laptop e um tablet com gráficos e tabelas ">
            <a:extLst>
              <a:ext uri="{FF2B5EF4-FFF2-40B4-BE49-F238E27FC236}">
                <a16:creationId xmlns:a16="http://schemas.microsoft.com/office/drawing/2014/main" id="{C4A8B214-180D-446B-9616-62B7371F3DD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858023" y="4941"/>
            <a:ext cx="5333977" cy="3392053"/>
          </a:xfrm>
        </p:spPr>
      </p:pic>
      <p:sp>
        <p:nvSpPr>
          <p:cNvPr id="5" name="Espaço Reservado para Conteúdo 4">
            <a:extLst>
              <a:ext uri="{FF2B5EF4-FFF2-40B4-BE49-F238E27FC236}">
                <a16:creationId xmlns:a16="http://schemas.microsoft.com/office/drawing/2014/main" id="{5755816F-F516-477A-8EF2-D8CA20267590}"/>
              </a:ext>
            </a:extLst>
          </p:cNvPr>
          <p:cNvSpPr>
            <a:spLocks noGrp="1"/>
          </p:cNvSpPr>
          <p:nvPr>
            <p:ph idx="1"/>
          </p:nvPr>
        </p:nvSpPr>
        <p:spPr>
          <a:xfrm>
            <a:off x="7023100" y="3928342"/>
            <a:ext cx="5105400" cy="2285000"/>
          </a:xfrm>
        </p:spPr>
        <p:txBody>
          <a:bodyPr rtlCol="0">
            <a:normAutofit/>
          </a:bodyPr>
          <a:lstStyle/>
          <a:p>
            <a:pPr rtl="0"/>
            <a:r>
              <a:rPr lang="pt-br" dirty="0"/>
              <a:t>James Levi Ittner</a:t>
            </a:r>
          </a:p>
          <a:p>
            <a:pPr rtl="0"/>
            <a:r>
              <a:rPr lang="pt-br" dirty="0">
                <a:hlinkClick r:id="rId4"/>
              </a:rPr>
              <a:t>jamesleviittner@gmail.com</a:t>
            </a:r>
            <a:endParaRPr lang="pt-br" dirty="0"/>
          </a:p>
          <a:p>
            <a:pPr rtl="0"/>
            <a:r>
              <a:rPr lang="pt-BR" dirty="0"/>
              <a:t>https://www.linkedin.com/in/james-ittner-data/</a:t>
            </a:r>
            <a:endParaRPr lang="pt-br" dirty="0"/>
          </a:p>
        </p:txBody>
      </p:sp>
      <p:sp>
        <p:nvSpPr>
          <p:cNvPr id="35" name="Espaço Reservado para o Número do Slide 34">
            <a:extLst>
              <a:ext uri="{FF2B5EF4-FFF2-40B4-BE49-F238E27FC236}">
                <a16:creationId xmlns:a16="http://schemas.microsoft.com/office/drawing/2014/main" id="{6F05ADB0-C4C0-4EB9-ACD6-D5D69C07C06E}"/>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56</a:t>
            </a:fld>
            <a:endParaRPr lang="en-US" dirty="0"/>
          </a:p>
        </p:txBody>
      </p:sp>
      <p:pic>
        <p:nvPicPr>
          <p:cNvPr id="7" name="Espaço Reservado para Imagem 6" descr="Logotipo&#10;&#10;Descrição gerada automaticamente">
            <a:extLst>
              <a:ext uri="{FF2B5EF4-FFF2-40B4-BE49-F238E27FC236}">
                <a16:creationId xmlns:a16="http://schemas.microsoft.com/office/drawing/2014/main" id="{6D7F5351-90E4-7306-16F3-7B8AABF9E671}"/>
              </a:ext>
            </a:extLst>
          </p:cNvPr>
          <p:cNvPicPr>
            <a:picLocks noGrp="1" noChangeAspect="1"/>
          </p:cNvPicPr>
          <p:nvPr>
            <p:ph type="pic" sz="quarter" idx="13"/>
          </p:nvPr>
        </p:nvPicPr>
        <p:blipFill>
          <a:blip r:embed="rId5"/>
          <a:srcRect t="546" b="546"/>
          <a:stretch>
            <a:fillRect/>
          </a:stretch>
        </p:blipFill>
        <p:spPr/>
      </p:pic>
    </p:spTree>
    <p:extLst>
      <p:ext uri="{BB962C8B-B14F-4D97-AF65-F5344CB8AC3E}">
        <p14:creationId xmlns:p14="http://schemas.microsoft.com/office/powerpoint/2010/main" val="2680602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pt-BR"/>
          </a:p>
        </p:txBody>
      </p:sp>
      <p:sp>
        <p:nvSpPr>
          <p:cNvPr id="23" name="Rectangle 2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Imagem 4" descr="Vista aérea de uma cidade&#10;&#10;Descrição gerada automaticamente">
            <a:extLst>
              <a:ext uri="{FF2B5EF4-FFF2-40B4-BE49-F238E27FC236}">
                <a16:creationId xmlns:a16="http://schemas.microsoft.com/office/drawing/2014/main" id="{0D6C4443-44C7-66B9-1AF7-2B92B736D517}"/>
              </a:ext>
            </a:extLst>
          </p:cNvPr>
          <p:cNvPicPr>
            <a:picLocks noGrp="1" noChangeAspect="1"/>
          </p:cNvPicPr>
          <p:nvPr>
            <p:ph type="pic" sz="quarter" idx="13"/>
          </p:nvPr>
        </p:nvPicPr>
        <p:blipFill rotWithShape="1">
          <a:blip r:embed="rId3"/>
          <a:srcRect r="287" b="-1"/>
          <a:stretch/>
        </p:blipFill>
        <p:spPr>
          <a:xfrm>
            <a:off x="20" y="1074544"/>
            <a:ext cx="7573364" cy="5069861"/>
          </a:xfrm>
          <a:prstGeom prst="rect">
            <a:avLst/>
          </a:prstGeom>
        </p:spPr>
      </p:pic>
      <p:sp>
        <p:nvSpPr>
          <p:cNvPr id="29" name="Rectangle 2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ítulo 13">
            <a:extLst>
              <a:ext uri="{FF2B5EF4-FFF2-40B4-BE49-F238E27FC236}">
                <a16:creationId xmlns:a16="http://schemas.microsoft.com/office/drawing/2014/main" id="{331CEB84-49DC-40A9-B2F0-D573658AE999}"/>
              </a:ext>
            </a:extLst>
          </p:cNvPr>
          <p:cNvSpPr>
            <a:spLocks noGrp="1"/>
          </p:cNvSpPr>
          <p:nvPr>
            <p:ph type="ctrTitle"/>
          </p:nvPr>
        </p:nvSpPr>
        <p:spPr>
          <a:xfrm>
            <a:off x="7973503" y="1709530"/>
            <a:ext cx="3754671" cy="2528515"/>
          </a:xfrm>
        </p:spPr>
        <p:txBody>
          <a:bodyPr vert="horz" lIns="109728" tIns="109728" rIns="109728" bIns="91440" rtlCol="0" anchor="b">
            <a:normAutofit/>
          </a:bodyPr>
          <a:lstStyle/>
          <a:p>
            <a:pPr>
              <a:lnSpc>
                <a:spcPct val="115000"/>
              </a:lnSpc>
            </a:pPr>
            <a:r>
              <a:rPr lang="en-US" sz="3300" b="0" cap="all" dirty="0" err="1">
                <a:solidFill>
                  <a:schemeClr val="bg1"/>
                </a:solidFill>
              </a:rPr>
              <a:t>Análise</a:t>
            </a:r>
            <a:r>
              <a:rPr lang="en-US" sz="3300" b="0" cap="all" dirty="0">
                <a:solidFill>
                  <a:schemeClr val="bg1"/>
                </a:solidFill>
              </a:rPr>
              <a:t> </a:t>
            </a:r>
            <a:r>
              <a:rPr lang="en-US" sz="3300" b="0" cap="all" dirty="0" err="1">
                <a:solidFill>
                  <a:schemeClr val="bg1"/>
                </a:solidFill>
              </a:rPr>
              <a:t>Geral</a:t>
            </a:r>
            <a:endParaRPr lang="en-US" sz="3300" b="0" cap="all" dirty="0">
              <a:solidFill>
                <a:schemeClr val="bg1"/>
              </a:solidFill>
            </a:endParaRPr>
          </a:p>
        </p:txBody>
      </p:sp>
      <p:sp>
        <p:nvSpPr>
          <p:cNvPr id="33" name="Rectangle 32">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3455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290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AFE67981-079D-4463-B997-67E6CA039B58}"/>
              </a:ext>
            </a:extLst>
          </p:cNvPr>
          <p:cNvSpPr>
            <a:spLocks noGrp="1"/>
          </p:cNvSpPr>
          <p:nvPr>
            <p:ph type="title"/>
          </p:nvPr>
        </p:nvSpPr>
        <p:spPr>
          <a:xfrm>
            <a:off x="1535371" y="1044054"/>
            <a:ext cx="10013709" cy="1030360"/>
          </a:xfrm>
        </p:spPr>
        <p:txBody>
          <a:bodyPr rtlCol="0"/>
          <a:lstStyle/>
          <a:p>
            <a:pPr rtl="0"/>
            <a:r>
              <a:rPr lang="pt-br" dirty="0"/>
              <a:t>Insights gerais</a:t>
            </a:r>
          </a:p>
        </p:txBody>
      </p:sp>
      <p:sp>
        <p:nvSpPr>
          <p:cNvPr id="5" name="Espaço Reservado para o Número do Slide 4">
            <a:extLst>
              <a:ext uri="{FF2B5EF4-FFF2-40B4-BE49-F238E27FC236}">
                <a16:creationId xmlns:a16="http://schemas.microsoft.com/office/drawing/2014/main" id="{EF3BF995-3A96-4426-B458-AE23D8310BF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7</a:t>
            </a:fld>
            <a:endParaRPr lang="en-US" dirty="0"/>
          </a:p>
        </p:txBody>
      </p:sp>
      <p:sp>
        <p:nvSpPr>
          <p:cNvPr id="21" name="CaixaDeTexto 20">
            <a:extLst>
              <a:ext uri="{FF2B5EF4-FFF2-40B4-BE49-F238E27FC236}">
                <a16:creationId xmlns:a16="http://schemas.microsoft.com/office/drawing/2014/main" id="{7E878939-6B13-71AF-B41A-D97506A14A2D}"/>
              </a:ext>
            </a:extLst>
          </p:cNvPr>
          <p:cNvSpPr txBox="1"/>
          <p:nvPr/>
        </p:nvSpPr>
        <p:spPr>
          <a:xfrm>
            <a:off x="1210033" y="2491111"/>
            <a:ext cx="2996483" cy="1536368"/>
          </a:xfrm>
          <a:custGeom>
            <a:avLst/>
            <a:gdLst/>
            <a:ahLst/>
            <a:cxnLst/>
            <a:rect l="l" t="t" r="r" b="b"/>
            <a:pathLst>
              <a:path w="2996483" h="1536368">
                <a:moveTo>
                  <a:pt x="2143363" y="1229622"/>
                </a:moveTo>
                <a:lnTo>
                  <a:pt x="2143363" y="1286065"/>
                </a:lnTo>
                <a:cubicBezTo>
                  <a:pt x="2123516" y="1301897"/>
                  <a:pt x="2104013" y="1309812"/>
                  <a:pt x="2084855" y="1309812"/>
                </a:cubicBezTo>
                <a:cubicBezTo>
                  <a:pt x="2056633" y="1309812"/>
                  <a:pt x="2042523" y="1298168"/>
                  <a:pt x="2042523" y="1274880"/>
                </a:cubicBezTo>
                <a:cubicBezTo>
                  <a:pt x="2042523" y="1261687"/>
                  <a:pt x="2048632" y="1251333"/>
                  <a:pt x="2060849" y="1243819"/>
                </a:cubicBezTo>
                <a:cubicBezTo>
                  <a:pt x="2073067" y="1236304"/>
                  <a:pt x="2100572" y="1231572"/>
                  <a:pt x="2143363" y="1229622"/>
                </a:cubicBezTo>
                <a:close/>
                <a:moveTo>
                  <a:pt x="1724263" y="1229622"/>
                </a:moveTo>
                <a:lnTo>
                  <a:pt x="1724263" y="1286065"/>
                </a:lnTo>
                <a:cubicBezTo>
                  <a:pt x="1704416" y="1301897"/>
                  <a:pt x="1684913" y="1309812"/>
                  <a:pt x="1665755" y="1309812"/>
                </a:cubicBezTo>
                <a:cubicBezTo>
                  <a:pt x="1637533" y="1309812"/>
                  <a:pt x="1623423" y="1298168"/>
                  <a:pt x="1623423" y="1274880"/>
                </a:cubicBezTo>
                <a:cubicBezTo>
                  <a:pt x="1623423" y="1261687"/>
                  <a:pt x="1629532" y="1251333"/>
                  <a:pt x="1641749" y="1243819"/>
                </a:cubicBezTo>
                <a:cubicBezTo>
                  <a:pt x="1653967" y="1236304"/>
                  <a:pt x="1681472" y="1231572"/>
                  <a:pt x="1724263" y="1229622"/>
                </a:cubicBezTo>
                <a:close/>
                <a:moveTo>
                  <a:pt x="1181338" y="1229622"/>
                </a:moveTo>
                <a:lnTo>
                  <a:pt x="1181338" y="1286065"/>
                </a:lnTo>
                <a:cubicBezTo>
                  <a:pt x="1161491" y="1301897"/>
                  <a:pt x="1141988" y="1309812"/>
                  <a:pt x="1122830" y="1309812"/>
                </a:cubicBezTo>
                <a:cubicBezTo>
                  <a:pt x="1094608" y="1309812"/>
                  <a:pt x="1080498" y="1298168"/>
                  <a:pt x="1080498" y="1274880"/>
                </a:cubicBezTo>
                <a:cubicBezTo>
                  <a:pt x="1080498" y="1261687"/>
                  <a:pt x="1086607" y="1251333"/>
                  <a:pt x="1098824" y="1243819"/>
                </a:cubicBezTo>
                <a:cubicBezTo>
                  <a:pt x="1111042" y="1236304"/>
                  <a:pt x="1138547" y="1231572"/>
                  <a:pt x="1181338" y="1229622"/>
                </a:cubicBezTo>
                <a:close/>
                <a:moveTo>
                  <a:pt x="762238" y="1229622"/>
                </a:moveTo>
                <a:lnTo>
                  <a:pt x="762238" y="1286065"/>
                </a:lnTo>
                <a:cubicBezTo>
                  <a:pt x="742391" y="1301897"/>
                  <a:pt x="722888" y="1309812"/>
                  <a:pt x="703730" y="1309812"/>
                </a:cubicBezTo>
                <a:cubicBezTo>
                  <a:pt x="675508" y="1309812"/>
                  <a:pt x="661398" y="1298168"/>
                  <a:pt x="661398" y="1274880"/>
                </a:cubicBezTo>
                <a:cubicBezTo>
                  <a:pt x="661398" y="1261687"/>
                  <a:pt x="667506" y="1251333"/>
                  <a:pt x="679724" y="1243819"/>
                </a:cubicBezTo>
                <a:cubicBezTo>
                  <a:pt x="691942" y="1236304"/>
                  <a:pt x="719447" y="1231572"/>
                  <a:pt x="762238" y="1229622"/>
                </a:cubicBezTo>
                <a:close/>
                <a:moveTo>
                  <a:pt x="1884881" y="1159412"/>
                </a:moveTo>
                <a:cubicBezTo>
                  <a:pt x="1899680" y="1159412"/>
                  <a:pt x="1915569" y="1163313"/>
                  <a:pt x="1932548" y="1171114"/>
                </a:cubicBezTo>
                <a:lnTo>
                  <a:pt x="1932548" y="1286237"/>
                </a:lnTo>
                <a:cubicBezTo>
                  <a:pt x="1914995" y="1301495"/>
                  <a:pt x="1896411" y="1309124"/>
                  <a:pt x="1876793" y="1309124"/>
                </a:cubicBezTo>
                <a:cubicBezTo>
                  <a:pt x="1841803" y="1309124"/>
                  <a:pt x="1824308" y="1284688"/>
                  <a:pt x="1824308" y="1235817"/>
                </a:cubicBezTo>
                <a:cubicBezTo>
                  <a:pt x="1824308" y="1211611"/>
                  <a:pt x="1829643" y="1192825"/>
                  <a:pt x="1840312" y="1179460"/>
                </a:cubicBezTo>
                <a:cubicBezTo>
                  <a:pt x="1850981" y="1166095"/>
                  <a:pt x="1865837" y="1159412"/>
                  <a:pt x="1884881" y="1159412"/>
                </a:cubicBezTo>
                <a:close/>
                <a:moveTo>
                  <a:pt x="1350072" y="1137902"/>
                </a:moveTo>
                <a:lnTo>
                  <a:pt x="1350072" y="1332355"/>
                </a:lnTo>
                <a:lnTo>
                  <a:pt x="1380358" y="1332355"/>
                </a:lnTo>
                <a:lnTo>
                  <a:pt x="1380358" y="1137902"/>
                </a:lnTo>
                <a:close/>
                <a:moveTo>
                  <a:pt x="2290386" y="1133256"/>
                </a:moveTo>
                <a:cubicBezTo>
                  <a:pt x="2266983" y="1133256"/>
                  <a:pt x="2248284" y="1138734"/>
                  <a:pt x="2234288" y="1149690"/>
                </a:cubicBezTo>
                <a:cubicBezTo>
                  <a:pt x="2220292" y="1160645"/>
                  <a:pt x="2213294" y="1174728"/>
                  <a:pt x="2213294" y="1191936"/>
                </a:cubicBezTo>
                <a:cubicBezTo>
                  <a:pt x="2213294" y="1205473"/>
                  <a:pt x="2217280" y="1216572"/>
                  <a:pt x="2225253" y="1225234"/>
                </a:cubicBezTo>
                <a:cubicBezTo>
                  <a:pt x="2233226" y="1233895"/>
                  <a:pt x="2244498" y="1239947"/>
                  <a:pt x="2259067" y="1243389"/>
                </a:cubicBezTo>
                <a:cubicBezTo>
                  <a:pt x="2273637" y="1246830"/>
                  <a:pt x="2286543" y="1249641"/>
                  <a:pt x="2297786" y="1251821"/>
                </a:cubicBezTo>
                <a:cubicBezTo>
                  <a:pt x="2311208" y="1254918"/>
                  <a:pt x="2320042" y="1258646"/>
                  <a:pt x="2324287" y="1263006"/>
                </a:cubicBezTo>
                <a:cubicBezTo>
                  <a:pt x="2328532" y="1267365"/>
                  <a:pt x="2330654" y="1273503"/>
                  <a:pt x="2330654" y="1281419"/>
                </a:cubicBezTo>
                <a:cubicBezTo>
                  <a:pt x="2330654" y="1301610"/>
                  <a:pt x="2314650" y="1311705"/>
                  <a:pt x="2282643" y="1311705"/>
                </a:cubicBezTo>
                <a:cubicBezTo>
                  <a:pt x="2259813" y="1311705"/>
                  <a:pt x="2236812" y="1303101"/>
                  <a:pt x="2213638" y="1285893"/>
                </a:cubicBezTo>
                <a:lnTo>
                  <a:pt x="2212433" y="1285893"/>
                </a:lnTo>
                <a:lnTo>
                  <a:pt x="2212433" y="1320998"/>
                </a:lnTo>
                <a:cubicBezTo>
                  <a:pt x="2233771" y="1331667"/>
                  <a:pt x="2256601" y="1337001"/>
                  <a:pt x="2280922" y="1337001"/>
                </a:cubicBezTo>
                <a:cubicBezTo>
                  <a:pt x="2305472" y="1337001"/>
                  <a:pt x="2325032" y="1331466"/>
                  <a:pt x="2339602" y="1320395"/>
                </a:cubicBezTo>
                <a:cubicBezTo>
                  <a:pt x="2354172" y="1309325"/>
                  <a:pt x="2361457" y="1294899"/>
                  <a:pt x="2361457" y="1277117"/>
                </a:cubicBezTo>
                <a:cubicBezTo>
                  <a:pt x="2361457" y="1263350"/>
                  <a:pt x="2357499" y="1252136"/>
                  <a:pt x="2349583" y="1243475"/>
                </a:cubicBezTo>
                <a:cubicBezTo>
                  <a:pt x="2341667" y="1234813"/>
                  <a:pt x="2329851" y="1228762"/>
                  <a:pt x="2314134" y="1225320"/>
                </a:cubicBezTo>
                <a:lnTo>
                  <a:pt x="2276104" y="1217060"/>
                </a:lnTo>
                <a:cubicBezTo>
                  <a:pt x="2263255" y="1213848"/>
                  <a:pt x="2254679" y="1210119"/>
                  <a:pt x="2250377" y="1205875"/>
                </a:cubicBezTo>
                <a:cubicBezTo>
                  <a:pt x="2246075" y="1201630"/>
                  <a:pt x="2243924" y="1195492"/>
                  <a:pt x="2243924" y="1187462"/>
                </a:cubicBezTo>
                <a:cubicBezTo>
                  <a:pt x="2243924" y="1178399"/>
                  <a:pt x="2247939" y="1171315"/>
                  <a:pt x="2255970" y="1166210"/>
                </a:cubicBezTo>
                <a:cubicBezTo>
                  <a:pt x="2264001" y="1161104"/>
                  <a:pt x="2274956" y="1158552"/>
                  <a:pt x="2288838" y="1158552"/>
                </a:cubicBezTo>
                <a:cubicBezTo>
                  <a:pt x="2311323" y="1158552"/>
                  <a:pt x="2332604" y="1165951"/>
                  <a:pt x="2352680" y="1180750"/>
                </a:cubicBezTo>
                <a:lnTo>
                  <a:pt x="2353885" y="1180750"/>
                </a:lnTo>
                <a:lnTo>
                  <a:pt x="2353885" y="1147366"/>
                </a:lnTo>
                <a:cubicBezTo>
                  <a:pt x="2335644" y="1137959"/>
                  <a:pt x="2314478" y="1133256"/>
                  <a:pt x="2290386" y="1133256"/>
                </a:cubicBezTo>
                <a:close/>
                <a:moveTo>
                  <a:pt x="2090189" y="1133256"/>
                </a:moveTo>
                <a:cubicBezTo>
                  <a:pt x="2070343" y="1133256"/>
                  <a:pt x="2049693" y="1136181"/>
                  <a:pt x="2028240" y="1142032"/>
                </a:cubicBezTo>
                <a:lnTo>
                  <a:pt x="2028240" y="1173523"/>
                </a:lnTo>
                <a:lnTo>
                  <a:pt x="2029616" y="1173523"/>
                </a:lnTo>
                <a:cubicBezTo>
                  <a:pt x="2051413" y="1164345"/>
                  <a:pt x="2071203" y="1159756"/>
                  <a:pt x="2088985" y="1159756"/>
                </a:cubicBezTo>
                <a:cubicBezTo>
                  <a:pt x="2109176" y="1159756"/>
                  <a:pt x="2123287" y="1162997"/>
                  <a:pt x="2131317" y="1169479"/>
                </a:cubicBezTo>
                <a:cubicBezTo>
                  <a:pt x="2139348" y="1175961"/>
                  <a:pt x="2143363" y="1185970"/>
                  <a:pt x="2143363" y="1199508"/>
                </a:cubicBezTo>
                <a:lnTo>
                  <a:pt x="2143363" y="1205358"/>
                </a:lnTo>
                <a:cubicBezTo>
                  <a:pt x="2089329" y="1207538"/>
                  <a:pt x="2053794" y="1214335"/>
                  <a:pt x="2036758" y="1225750"/>
                </a:cubicBezTo>
                <a:cubicBezTo>
                  <a:pt x="2019722" y="1237165"/>
                  <a:pt x="2011204" y="1254172"/>
                  <a:pt x="2011204" y="1276773"/>
                </a:cubicBezTo>
                <a:cubicBezTo>
                  <a:pt x="2011204" y="1294440"/>
                  <a:pt x="2016940" y="1309009"/>
                  <a:pt x="2028412" y="1320482"/>
                </a:cubicBezTo>
                <a:cubicBezTo>
                  <a:pt x="2039884" y="1331954"/>
                  <a:pt x="2054282" y="1337690"/>
                  <a:pt x="2071605" y="1337690"/>
                </a:cubicBezTo>
                <a:cubicBezTo>
                  <a:pt x="2082388" y="1337690"/>
                  <a:pt x="2093000" y="1336112"/>
                  <a:pt x="2103440" y="1332958"/>
                </a:cubicBezTo>
                <a:cubicBezTo>
                  <a:pt x="2113879" y="1329803"/>
                  <a:pt x="2127187" y="1322374"/>
                  <a:pt x="2143363" y="1310673"/>
                </a:cubicBezTo>
                <a:lnTo>
                  <a:pt x="2143363" y="1332355"/>
                </a:lnTo>
                <a:lnTo>
                  <a:pt x="2173477" y="1332355"/>
                </a:lnTo>
                <a:lnTo>
                  <a:pt x="2173477" y="1199335"/>
                </a:lnTo>
                <a:cubicBezTo>
                  <a:pt x="2173477" y="1176735"/>
                  <a:pt x="2166795" y="1160072"/>
                  <a:pt x="2153430" y="1149345"/>
                </a:cubicBezTo>
                <a:cubicBezTo>
                  <a:pt x="2140065" y="1138619"/>
                  <a:pt x="2118985" y="1133256"/>
                  <a:pt x="2090189" y="1133256"/>
                </a:cubicBezTo>
                <a:close/>
                <a:moveTo>
                  <a:pt x="1671089" y="1133256"/>
                </a:moveTo>
                <a:cubicBezTo>
                  <a:pt x="1651243" y="1133256"/>
                  <a:pt x="1630593" y="1136181"/>
                  <a:pt x="1609140" y="1142032"/>
                </a:cubicBezTo>
                <a:lnTo>
                  <a:pt x="1609140" y="1173523"/>
                </a:lnTo>
                <a:lnTo>
                  <a:pt x="1610516" y="1173523"/>
                </a:lnTo>
                <a:cubicBezTo>
                  <a:pt x="1632314" y="1164345"/>
                  <a:pt x="1652103" y="1159756"/>
                  <a:pt x="1669885" y="1159756"/>
                </a:cubicBezTo>
                <a:cubicBezTo>
                  <a:pt x="1690076" y="1159756"/>
                  <a:pt x="1704187" y="1162997"/>
                  <a:pt x="1712217" y="1169479"/>
                </a:cubicBezTo>
                <a:cubicBezTo>
                  <a:pt x="1720248" y="1175961"/>
                  <a:pt x="1724263" y="1185970"/>
                  <a:pt x="1724263" y="1199508"/>
                </a:cubicBezTo>
                <a:lnTo>
                  <a:pt x="1724263" y="1205358"/>
                </a:lnTo>
                <a:cubicBezTo>
                  <a:pt x="1670229" y="1207538"/>
                  <a:pt x="1634694" y="1214335"/>
                  <a:pt x="1617658" y="1225750"/>
                </a:cubicBezTo>
                <a:cubicBezTo>
                  <a:pt x="1600622" y="1237165"/>
                  <a:pt x="1592104" y="1254172"/>
                  <a:pt x="1592104" y="1276773"/>
                </a:cubicBezTo>
                <a:cubicBezTo>
                  <a:pt x="1592104" y="1294440"/>
                  <a:pt x="1597840" y="1309009"/>
                  <a:pt x="1609312" y="1320482"/>
                </a:cubicBezTo>
                <a:cubicBezTo>
                  <a:pt x="1620784" y="1331954"/>
                  <a:pt x="1635182" y="1337690"/>
                  <a:pt x="1652505" y="1337690"/>
                </a:cubicBezTo>
                <a:cubicBezTo>
                  <a:pt x="1663288" y="1337690"/>
                  <a:pt x="1673900" y="1336112"/>
                  <a:pt x="1684340" y="1332958"/>
                </a:cubicBezTo>
                <a:cubicBezTo>
                  <a:pt x="1694780" y="1329803"/>
                  <a:pt x="1708087" y="1322374"/>
                  <a:pt x="1724263" y="1310673"/>
                </a:cubicBezTo>
                <a:lnTo>
                  <a:pt x="1724263" y="1332355"/>
                </a:lnTo>
                <a:lnTo>
                  <a:pt x="1754377" y="1332355"/>
                </a:lnTo>
                <a:lnTo>
                  <a:pt x="1754377" y="1199335"/>
                </a:lnTo>
                <a:cubicBezTo>
                  <a:pt x="1754377" y="1176735"/>
                  <a:pt x="1747695" y="1160072"/>
                  <a:pt x="1734330" y="1149345"/>
                </a:cubicBezTo>
                <a:cubicBezTo>
                  <a:pt x="1720965" y="1138619"/>
                  <a:pt x="1699885" y="1133256"/>
                  <a:pt x="1671089" y="1133256"/>
                </a:cubicBezTo>
                <a:close/>
                <a:moveTo>
                  <a:pt x="1499812" y="1133256"/>
                </a:moveTo>
                <a:cubicBezTo>
                  <a:pt x="1476408" y="1133256"/>
                  <a:pt x="1457709" y="1138734"/>
                  <a:pt x="1443713" y="1149690"/>
                </a:cubicBezTo>
                <a:cubicBezTo>
                  <a:pt x="1429717" y="1160645"/>
                  <a:pt x="1422719" y="1174728"/>
                  <a:pt x="1422719" y="1191936"/>
                </a:cubicBezTo>
                <a:cubicBezTo>
                  <a:pt x="1422719" y="1205473"/>
                  <a:pt x="1426705" y="1216572"/>
                  <a:pt x="1434678" y="1225234"/>
                </a:cubicBezTo>
                <a:cubicBezTo>
                  <a:pt x="1442651" y="1233895"/>
                  <a:pt x="1453923" y="1239947"/>
                  <a:pt x="1468493" y="1243389"/>
                </a:cubicBezTo>
                <a:cubicBezTo>
                  <a:pt x="1483062" y="1246830"/>
                  <a:pt x="1495968" y="1249641"/>
                  <a:pt x="1507211" y="1251821"/>
                </a:cubicBezTo>
                <a:cubicBezTo>
                  <a:pt x="1520634" y="1254918"/>
                  <a:pt x="1529467" y="1258646"/>
                  <a:pt x="1533712" y="1263006"/>
                </a:cubicBezTo>
                <a:cubicBezTo>
                  <a:pt x="1537956" y="1267365"/>
                  <a:pt x="1540079" y="1273503"/>
                  <a:pt x="1540079" y="1281419"/>
                </a:cubicBezTo>
                <a:cubicBezTo>
                  <a:pt x="1540079" y="1301610"/>
                  <a:pt x="1524075" y="1311705"/>
                  <a:pt x="1492068" y="1311705"/>
                </a:cubicBezTo>
                <a:cubicBezTo>
                  <a:pt x="1469238" y="1311705"/>
                  <a:pt x="1446236" y="1303101"/>
                  <a:pt x="1423063" y="1285893"/>
                </a:cubicBezTo>
                <a:lnTo>
                  <a:pt x="1421858" y="1285893"/>
                </a:lnTo>
                <a:lnTo>
                  <a:pt x="1421858" y="1320998"/>
                </a:lnTo>
                <a:cubicBezTo>
                  <a:pt x="1443196" y="1331667"/>
                  <a:pt x="1466026" y="1337001"/>
                  <a:pt x="1490347" y="1337001"/>
                </a:cubicBezTo>
                <a:cubicBezTo>
                  <a:pt x="1514897" y="1337001"/>
                  <a:pt x="1534458" y="1331466"/>
                  <a:pt x="1549027" y="1320395"/>
                </a:cubicBezTo>
                <a:cubicBezTo>
                  <a:pt x="1563597" y="1309325"/>
                  <a:pt x="1570882" y="1294899"/>
                  <a:pt x="1570882" y="1277117"/>
                </a:cubicBezTo>
                <a:cubicBezTo>
                  <a:pt x="1570882" y="1263350"/>
                  <a:pt x="1566924" y="1252136"/>
                  <a:pt x="1559008" y="1243475"/>
                </a:cubicBezTo>
                <a:cubicBezTo>
                  <a:pt x="1551092" y="1234813"/>
                  <a:pt x="1539276" y="1228762"/>
                  <a:pt x="1523559" y="1225320"/>
                </a:cubicBezTo>
                <a:lnTo>
                  <a:pt x="1485529" y="1217060"/>
                </a:lnTo>
                <a:cubicBezTo>
                  <a:pt x="1472680" y="1213848"/>
                  <a:pt x="1464104" y="1210119"/>
                  <a:pt x="1459802" y="1205875"/>
                </a:cubicBezTo>
                <a:cubicBezTo>
                  <a:pt x="1455500" y="1201630"/>
                  <a:pt x="1453349" y="1195492"/>
                  <a:pt x="1453349" y="1187462"/>
                </a:cubicBezTo>
                <a:cubicBezTo>
                  <a:pt x="1453349" y="1178399"/>
                  <a:pt x="1457365" y="1171315"/>
                  <a:pt x="1465395" y="1166210"/>
                </a:cubicBezTo>
                <a:cubicBezTo>
                  <a:pt x="1473426" y="1161104"/>
                  <a:pt x="1484382" y="1158552"/>
                  <a:pt x="1498263" y="1158552"/>
                </a:cubicBezTo>
                <a:cubicBezTo>
                  <a:pt x="1520748" y="1158552"/>
                  <a:pt x="1542029" y="1165951"/>
                  <a:pt x="1562105" y="1180750"/>
                </a:cubicBezTo>
                <a:lnTo>
                  <a:pt x="1563310" y="1180750"/>
                </a:lnTo>
                <a:lnTo>
                  <a:pt x="1563310" y="1147366"/>
                </a:lnTo>
                <a:cubicBezTo>
                  <a:pt x="1545069" y="1137959"/>
                  <a:pt x="1523903" y="1133256"/>
                  <a:pt x="1499812" y="1133256"/>
                </a:cubicBezTo>
                <a:close/>
                <a:moveTo>
                  <a:pt x="1128164" y="1133256"/>
                </a:moveTo>
                <a:cubicBezTo>
                  <a:pt x="1108318" y="1133256"/>
                  <a:pt x="1087668" y="1136181"/>
                  <a:pt x="1066215" y="1142032"/>
                </a:cubicBezTo>
                <a:lnTo>
                  <a:pt x="1066215" y="1173523"/>
                </a:lnTo>
                <a:lnTo>
                  <a:pt x="1067591" y="1173523"/>
                </a:lnTo>
                <a:cubicBezTo>
                  <a:pt x="1089389" y="1164345"/>
                  <a:pt x="1109178" y="1159756"/>
                  <a:pt x="1126960" y="1159756"/>
                </a:cubicBezTo>
                <a:cubicBezTo>
                  <a:pt x="1147151" y="1159756"/>
                  <a:pt x="1161262" y="1162997"/>
                  <a:pt x="1169292" y="1169479"/>
                </a:cubicBezTo>
                <a:cubicBezTo>
                  <a:pt x="1177323" y="1175961"/>
                  <a:pt x="1181338" y="1185970"/>
                  <a:pt x="1181338" y="1199508"/>
                </a:cubicBezTo>
                <a:lnTo>
                  <a:pt x="1181338" y="1205358"/>
                </a:lnTo>
                <a:cubicBezTo>
                  <a:pt x="1127304" y="1207538"/>
                  <a:pt x="1091769" y="1214335"/>
                  <a:pt x="1074733" y="1225750"/>
                </a:cubicBezTo>
                <a:cubicBezTo>
                  <a:pt x="1057697" y="1237165"/>
                  <a:pt x="1049179" y="1254172"/>
                  <a:pt x="1049179" y="1276773"/>
                </a:cubicBezTo>
                <a:cubicBezTo>
                  <a:pt x="1049179" y="1294440"/>
                  <a:pt x="1054915" y="1309009"/>
                  <a:pt x="1066387" y="1320482"/>
                </a:cubicBezTo>
                <a:cubicBezTo>
                  <a:pt x="1077859" y="1331954"/>
                  <a:pt x="1092257" y="1337690"/>
                  <a:pt x="1109580" y="1337690"/>
                </a:cubicBezTo>
                <a:cubicBezTo>
                  <a:pt x="1120363" y="1337690"/>
                  <a:pt x="1130975" y="1336112"/>
                  <a:pt x="1141415" y="1332958"/>
                </a:cubicBezTo>
                <a:cubicBezTo>
                  <a:pt x="1151855" y="1329803"/>
                  <a:pt x="1165162" y="1322374"/>
                  <a:pt x="1181338" y="1310673"/>
                </a:cubicBezTo>
                <a:lnTo>
                  <a:pt x="1181338" y="1332355"/>
                </a:lnTo>
                <a:lnTo>
                  <a:pt x="1211452" y="1332355"/>
                </a:lnTo>
                <a:lnTo>
                  <a:pt x="1211452" y="1199335"/>
                </a:lnTo>
                <a:cubicBezTo>
                  <a:pt x="1211452" y="1176735"/>
                  <a:pt x="1204770" y="1160072"/>
                  <a:pt x="1191405" y="1149345"/>
                </a:cubicBezTo>
                <a:cubicBezTo>
                  <a:pt x="1178040" y="1138619"/>
                  <a:pt x="1156960" y="1133256"/>
                  <a:pt x="1128164" y="1133256"/>
                </a:cubicBezTo>
                <a:close/>
                <a:moveTo>
                  <a:pt x="709064" y="1133256"/>
                </a:moveTo>
                <a:cubicBezTo>
                  <a:pt x="689218" y="1133256"/>
                  <a:pt x="668568" y="1136181"/>
                  <a:pt x="647115" y="1142032"/>
                </a:cubicBezTo>
                <a:lnTo>
                  <a:pt x="647115" y="1173523"/>
                </a:lnTo>
                <a:lnTo>
                  <a:pt x="648491" y="1173523"/>
                </a:lnTo>
                <a:cubicBezTo>
                  <a:pt x="670288" y="1164345"/>
                  <a:pt x="690078" y="1159756"/>
                  <a:pt x="707860" y="1159756"/>
                </a:cubicBezTo>
                <a:cubicBezTo>
                  <a:pt x="728051" y="1159756"/>
                  <a:pt x="742162" y="1162997"/>
                  <a:pt x="750192" y="1169479"/>
                </a:cubicBezTo>
                <a:cubicBezTo>
                  <a:pt x="758223" y="1175961"/>
                  <a:pt x="762238" y="1185970"/>
                  <a:pt x="762238" y="1199508"/>
                </a:cubicBezTo>
                <a:lnTo>
                  <a:pt x="762238" y="1205358"/>
                </a:lnTo>
                <a:cubicBezTo>
                  <a:pt x="708204" y="1207538"/>
                  <a:pt x="672669" y="1214335"/>
                  <a:pt x="655633" y="1225750"/>
                </a:cubicBezTo>
                <a:cubicBezTo>
                  <a:pt x="638597" y="1237165"/>
                  <a:pt x="630079" y="1254172"/>
                  <a:pt x="630079" y="1276773"/>
                </a:cubicBezTo>
                <a:cubicBezTo>
                  <a:pt x="630079" y="1294440"/>
                  <a:pt x="635815" y="1309009"/>
                  <a:pt x="647287" y="1320482"/>
                </a:cubicBezTo>
                <a:cubicBezTo>
                  <a:pt x="658759" y="1331954"/>
                  <a:pt x="673157" y="1337690"/>
                  <a:pt x="690480" y="1337690"/>
                </a:cubicBezTo>
                <a:cubicBezTo>
                  <a:pt x="701263" y="1337690"/>
                  <a:pt x="711875" y="1336112"/>
                  <a:pt x="722315" y="1332958"/>
                </a:cubicBezTo>
                <a:cubicBezTo>
                  <a:pt x="732754" y="1329803"/>
                  <a:pt x="746062" y="1322374"/>
                  <a:pt x="762238" y="1310673"/>
                </a:cubicBezTo>
                <a:lnTo>
                  <a:pt x="762238" y="1332355"/>
                </a:lnTo>
                <a:lnTo>
                  <a:pt x="792352" y="1332355"/>
                </a:lnTo>
                <a:lnTo>
                  <a:pt x="792352" y="1199335"/>
                </a:lnTo>
                <a:cubicBezTo>
                  <a:pt x="792352" y="1176735"/>
                  <a:pt x="785670" y="1160072"/>
                  <a:pt x="772305" y="1149345"/>
                </a:cubicBezTo>
                <a:cubicBezTo>
                  <a:pt x="758940" y="1138619"/>
                  <a:pt x="737860" y="1133256"/>
                  <a:pt x="709064" y="1133256"/>
                </a:cubicBezTo>
                <a:close/>
                <a:moveTo>
                  <a:pt x="942818" y="1132395"/>
                </a:moveTo>
                <a:cubicBezTo>
                  <a:pt x="920562" y="1132395"/>
                  <a:pt x="898019" y="1142032"/>
                  <a:pt x="875189" y="1161305"/>
                </a:cubicBezTo>
                <a:lnTo>
                  <a:pt x="875189" y="1137902"/>
                </a:lnTo>
                <a:lnTo>
                  <a:pt x="844903" y="1137902"/>
                </a:lnTo>
                <a:lnTo>
                  <a:pt x="844903" y="1332355"/>
                </a:lnTo>
                <a:lnTo>
                  <a:pt x="875189" y="1332355"/>
                </a:lnTo>
                <a:lnTo>
                  <a:pt x="875189" y="1186085"/>
                </a:lnTo>
                <a:cubicBezTo>
                  <a:pt x="895380" y="1169336"/>
                  <a:pt x="914481" y="1160961"/>
                  <a:pt x="932493" y="1160961"/>
                </a:cubicBezTo>
                <a:cubicBezTo>
                  <a:pt x="947751" y="1160961"/>
                  <a:pt x="958707" y="1165062"/>
                  <a:pt x="965360" y="1173265"/>
                </a:cubicBezTo>
                <a:cubicBezTo>
                  <a:pt x="972014" y="1181467"/>
                  <a:pt x="975341" y="1198188"/>
                  <a:pt x="975341" y="1223427"/>
                </a:cubicBezTo>
                <a:lnTo>
                  <a:pt x="975341" y="1332355"/>
                </a:lnTo>
                <a:lnTo>
                  <a:pt x="1005628" y="1332355"/>
                </a:lnTo>
                <a:lnTo>
                  <a:pt x="1005628" y="1205702"/>
                </a:lnTo>
                <a:cubicBezTo>
                  <a:pt x="1005628" y="1181955"/>
                  <a:pt x="1000178" y="1163800"/>
                  <a:pt x="989280" y="1151238"/>
                </a:cubicBezTo>
                <a:cubicBezTo>
                  <a:pt x="978381" y="1138676"/>
                  <a:pt x="962894" y="1132395"/>
                  <a:pt x="942818" y="1132395"/>
                </a:cubicBezTo>
                <a:close/>
                <a:moveTo>
                  <a:pt x="1348007" y="1067520"/>
                </a:moveTo>
                <a:lnTo>
                  <a:pt x="1348007" y="1099011"/>
                </a:lnTo>
                <a:lnTo>
                  <a:pt x="1382251" y="1099011"/>
                </a:lnTo>
                <a:lnTo>
                  <a:pt x="1382251" y="1067520"/>
                </a:lnTo>
                <a:close/>
                <a:moveTo>
                  <a:pt x="1932548" y="1061497"/>
                </a:moveTo>
                <a:lnTo>
                  <a:pt x="1932548" y="1147711"/>
                </a:lnTo>
                <a:cubicBezTo>
                  <a:pt x="1913275" y="1137500"/>
                  <a:pt x="1895206" y="1132395"/>
                  <a:pt x="1878342" y="1132395"/>
                </a:cubicBezTo>
                <a:cubicBezTo>
                  <a:pt x="1854250" y="1132395"/>
                  <a:pt x="1834002" y="1142089"/>
                  <a:pt x="1817597" y="1161477"/>
                </a:cubicBezTo>
                <a:cubicBezTo>
                  <a:pt x="1801192" y="1180865"/>
                  <a:pt x="1792989" y="1205989"/>
                  <a:pt x="1792989" y="1236849"/>
                </a:cubicBezTo>
                <a:cubicBezTo>
                  <a:pt x="1792989" y="1268054"/>
                  <a:pt x="1799786" y="1292661"/>
                  <a:pt x="1813381" y="1310673"/>
                </a:cubicBezTo>
                <a:cubicBezTo>
                  <a:pt x="1826975" y="1328684"/>
                  <a:pt x="1845245" y="1337690"/>
                  <a:pt x="1868189" y="1337690"/>
                </a:cubicBezTo>
                <a:cubicBezTo>
                  <a:pt x="1888954" y="1337690"/>
                  <a:pt x="1910407" y="1328741"/>
                  <a:pt x="1932548" y="1310845"/>
                </a:cubicBezTo>
                <a:lnTo>
                  <a:pt x="1932548" y="1332355"/>
                </a:lnTo>
                <a:lnTo>
                  <a:pt x="1962834" y="1332355"/>
                </a:lnTo>
                <a:lnTo>
                  <a:pt x="1962834" y="1061497"/>
                </a:lnTo>
                <a:close/>
                <a:moveTo>
                  <a:pt x="1264347" y="1061497"/>
                </a:moveTo>
                <a:lnTo>
                  <a:pt x="1264347" y="1332355"/>
                </a:lnTo>
                <a:lnTo>
                  <a:pt x="1294633" y="1332355"/>
                </a:lnTo>
                <a:lnTo>
                  <a:pt x="1294633" y="1061497"/>
                </a:lnTo>
                <a:close/>
                <a:moveTo>
                  <a:pt x="1962388" y="800997"/>
                </a:moveTo>
                <a:lnTo>
                  <a:pt x="1962388" y="857440"/>
                </a:lnTo>
                <a:cubicBezTo>
                  <a:pt x="1942541" y="873272"/>
                  <a:pt x="1923038" y="881187"/>
                  <a:pt x="1903880" y="881187"/>
                </a:cubicBezTo>
                <a:cubicBezTo>
                  <a:pt x="1875658" y="881187"/>
                  <a:pt x="1861548" y="869543"/>
                  <a:pt x="1861548" y="846255"/>
                </a:cubicBezTo>
                <a:cubicBezTo>
                  <a:pt x="1861548" y="833062"/>
                  <a:pt x="1867657" y="822708"/>
                  <a:pt x="1879874" y="815194"/>
                </a:cubicBezTo>
                <a:cubicBezTo>
                  <a:pt x="1892092" y="807679"/>
                  <a:pt x="1919597" y="802947"/>
                  <a:pt x="1962388" y="800997"/>
                </a:cubicBezTo>
                <a:close/>
                <a:moveTo>
                  <a:pt x="1064294" y="732336"/>
                </a:moveTo>
                <a:cubicBezTo>
                  <a:pt x="1099284" y="732336"/>
                  <a:pt x="1116779" y="756600"/>
                  <a:pt x="1116779" y="805127"/>
                </a:cubicBezTo>
                <a:cubicBezTo>
                  <a:pt x="1116779" y="829104"/>
                  <a:pt x="1111445" y="847660"/>
                  <a:pt x="1100776" y="860796"/>
                </a:cubicBezTo>
                <a:cubicBezTo>
                  <a:pt x="1090106" y="873931"/>
                  <a:pt x="1075307" y="880499"/>
                  <a:pt x="1056378" y="880499"/>
                </a:cubicBezTo>
                <a:cubicBezTo>
                  <a:pt x="1041694" y="880499"/>
                  <a:pt x="1025748" y="876656"/>
                  <a:pt x="1008539" y="868970"/>
                </a:cubicBezTo>
                <a:lnTo>
                  <a:pt x="1008539" y="755395"/>
                </a:lnTo>
                <a:cubicBezTo>
                  <a:pt x="1027124" y="740022"/>
                  <a:pt x="1045709" y="732336"/>
                  <a:pt x="1064294" y="732336"/>
                </a:cubicBezTo>
                <a:close/>
                <a:moveTo>
                  <a:pt x="492794" y="732336"/>
                </a:moveTo>
                <a:cubicBezTo>
                  <a:pt x="527784" y="732336"/>
                  <a:pt x="545279" y="756600"/>
                  <a:pt x="545279" y="805127"/>
                </a:cubicBezTo>
                <a:cubicBezTo>
                  <a:pt x="545279" y="829104"/>
                  <a:pt x="539944" y="847660"/>
                  <a:pt x="529275" y="860796"/>
                </a:cubicBezTo>
                <a:cubicBezTo>
                  <a:pt x="518606" y="873931"/>
                  <a:pt x="503807" y="880499"/>
                  <a:pt x="484878" y="880499"/>
                </a:cubicBezTo>
                <a:cubicBezTo>
                  <a:pt x="470194" y="880499"/>
                  <a:pt x="454247" y="876656"/>
                  <a:pt x="437039" y="868970"/>
                </a:cubicBezTo>
                <a:lnTo>
                  <a:pt x="437039" y="755395"/>
                </a:lnTo>
                <a:cubicBezTo>
                  <a:pt x="455624" y="740022"/>
                  <a:pt x="474209" y="732336"/>
                  <a:pt x="492794" y="732336"/>
                </a:cubicBezTo>
                <a:close/>
                <a:moveTo>
                  <a:pt x="2123006" y="730787"/>
                </a:moveTo>
                <a:cubicBezTo>
                  <a:pt x="2137805" y="730787"/>
                  <a:pt x="2153694" y="734688"/>
                  <a:pt x="2170673" y="742489"/>
                </a:cubicBezTo>
                <a:lnTo>
                  <a:pt x="2170673" y="857612"/>
                </a:lnTo>
                <a:cubicBezTo>
                  <a:pt x="2153120" y="872870"/>
                  <a:pt x="2134536" y="880499"/>
                  <a:pt x="2114918" y="880499"/>
                </a:cubicBezTo>
                <a:cubicBezTo>
                  <a:pt x="2079928" y="880499"/>
                  <a:pt x="2062433" y="856063"/>
                  <a:pt x="2062433" y="807192"/>
                </a:cubicBezTo>
                <a:cubicBezTo>
                  <a:pt x="2062433" y="782986"/>
                  <a:pt x="2067768" y="764200"/>
                  <a:pt x="2078437" y="750835"/>
                </a:cubicBezTo>
                <a:cubicBezTo>
                  <a:pt x="2089106" y="737470"/>
                  <a:pt x="2103962" y="730787"/>
                  <a:pt x="2123006" y="730787"/>
                </a:cubicBezTo>
                <a:close/>
                <a:moveTo>
                  <a:pt x="1703906" y="730787"/>
                </a:moveTo>
                <a:cubicBezTo>
                  <a:pt x="1718705" y="730787"/>
                  <a:pt x="1734594" y="734688"/>
                  <a:pt x="1751573" y="742489"/>
                </a:cubicBezTo>
                <a:lnTo>
                  <a:pt x="1751573" y="857612"/>
                </a:lnTo>
                <a:cubicBezTo>
                  <a:pt x="1734020" y="872870"/>
                  <a:pt x="1715436" y="880499"/>
                  <a:pt x="1695818" y="880499"/>
                </a:cubicBezTo>
                <a:cubicBezTo>
                  <a:pt x="1660828" y="880499"/>
                  <a:pt x="1643333" y="856063"/>
                  <a:pt x="1643333" y="807192"/>
                </a:cubicBezTo>
                <a:cubicBezTo>
                  <a:pt x="1643333" y="782986"/>
                  <a:pt x="1648668" y="764200"/>
                  <a:pt x="1659337" y="750835"/>
                </a:cubicBezTo>
                <a:cubicBezTo>
                  <a:pt x="1670006" y="737470"/>
                  <a:pt x="1684862" y="730787"/>
                  <a:pt x="1703906" y="730787"/>
                </a:cubicBezTo>
                <a:close/>
                <a:moveTo>
                  <a:pt x="844075" y="729583"/>
                </a:moveTo>
                <a:cubicBezTo>
                  <a:pt x="882965" y="729583"/>
                  <a:pt x="902411" y="755280"/>
                  <a:pt x="902411" y="806676"/>
                </a:cubicBezTo>
                <a:cubicBezTo>
                  <a:pt x="902411" y="831341"/>
                  <a:pt x="897363" y="850270"/>
                  <a:pt x="887268" y="863463"/>
                </a:cubicBezTo>
                <a:cubicBezTo>
                  <a:pt x="877172" y="876656"/>
                  <a:pt x="862775" y="883252"/>
                  <a:pt x="844075" y="883252"/>
                </a:cubicBezTo>
                <a:cubicBezTo>
                  <a:pt x="825375" y="883252"/>
                  <a:pt x="810978" y="876656"/>
                  <a:pt x="800882" y="863463"/>
                </a:cubicBezTo>
                <a:cubicBezTo>
                  <a:pt x="790787" y="850270"/>
                  <a:pt x="785739" y="831341"/>
                  <a:pt x="785739" y="806676"/>
                </a:cubicBezTo>
                <a:cubicBezTo>
                  <a:pt x="785739" y="781666"/>
                  <a:pt x="790787" y="762565"/>
                  <a:pt x="800882" y="749372"/>
                </a:cubicBezTo>
                <a:cubicBezTo>
                  <a:pt x="810978" y="736179"/>
                  <a:pt x="825375" y="729583"/>
                  <a:pt x="844075" y="729583"/>
                </a:cubicBezTo>
                <a:close/>
                <a:moveTo>
                  <a:pt x="2341737" y="728378"/>
                </a:moveTo>
                <a:cubicBezTo>
                  <a:pt x="2376268" y="728378"/>
                  <a:pt x="2393993" y="747709"/>
                  <a:pt x="2394910" y="786370"/>
                </a:cubicBezTo>
                <a:lnTo>
                  <a:pt x="2280820" y="786370"/>
                </a:lnTo>
                <a:cubicBezTo>
                  <a:pt x="2282426" y="768359"/>
                  <a:pt x="2288621" y="754190"/>
                  <a:pt x="2299405" y="743866"/>
                </a:cubicBezTo>
                <a:cubicBezTo>
                  <a:pt x="2310188" y="733541"/>
                  <a:pt x="2324299" y="728378"/>
                  <a:pt x="2341737" y="728378"/>
                </a:cubicBezTo>
                <a:close/>
                <a:moveTo>
                  <a:pt x="1503537" y="728378"/>
                </a:moveTo>
                <a:cubicBezTo>
                  <a:pt x="1538068" y="728378"/>
                  <a:pt x="1555793" y="747709"/>
                  <a:pt x="1556710" y="786370"/>
                </a:cubicBezTo>
                <a:lnTo>
                  <a:pt x="1442620" y="786370"/>
                </a:lnTo>
                <a:cubicBezTo>
                  <a:pt x="1444226" y="768359"/>
                  <a:pt x="1450421" y="754190"/>
                  <a:pt x="1461205" y="743866"/>
                </a:cubicBezTo>
                <a:cubicBezTo>
                  <a:pt x="1471989" y="733541"/>
                  <a:pt x="1486099" y="728378"/>
                  <a:pt x="1503537" y="728378"/>
                </a:cubicBezTo>
                <a:close/>
                <a:moveTo>
                  <a:pt x="1340547" y="709277"/>
                </a:moveTo>
                <a:lnTo>
                  <a:pt x="1340547" y="903730"/>
                </a:lnTo>
                <a:lnTo>
                  <a:pt x="1370833" y="903730"/>
                </a:lnTo>
                <a:lnTo>
                  <a:pt x="1370833" y="709277"/>
                </a:lnTo>
                <a:close/>
                <a:moveTo>
                  <a:pt x="1197328" y="709277"/>
                </a:moveTo>
                <a:lnTo>
                  <a:pt x="1197328" y="903730"/>
                </a:lnTo>
                <a:lnTo>
                  <a:pt x="1227614" y="903730"/>
                </a:lnTo>
                <a:lnTo>
                  <a:pt x="1227614" y="763999"/>
                </a:lnTo>
                <a:cubicBezTo>
                  <a:pt x="1247461" y="747479"/>
                  <a:pt x="1267136" y="739219"/>
                  <a:pt x="1286639" y="739219"/>
                </a:cubicBezTo>
                <a:cubicBezTo>
                  <a:pt x="1296390" y="739219"/>
                  <a:pt x="1306027" y="740367"/>
                  <a:pt x="1315548" y="742661"/>
                </a:cubicBezTo>
                <a:lnTo>
                  <a:pt x="1316753" y="742661"/>
                </a:lnTo>
                <a:lnTo>
                  <a:pt x="1316753" y="710998"/>
                </a:lnTo>
                <a:cubicBezTo>
                  <a:pt x="1309411" y="709851"/>
                  <a:pt x="1302126" y="709277"/>
                  <a:pt x="1294899" y="709277"/>
                </a:cubicBezTo>
                <a:cubicBezTo>
                  <a:pt x="1274363" y="709277"/>
                  <a:pt x="1251935" y="719258"/>
                  <a:pt x="1227614" y="739219"/>
                </a:cubicBezTo>
                <a:lnTo>
                  <a:pt x="1227614" y="709277"/>
                </a:lnTo>
                <a:close/>
                <a:moveTo>
                  <a:pt x="625828" y="709277"/>
                </a:moveTo>
                <a:lnTo>
                  <a:pt x="625828" y="903730"/>
                </a:lnTo>
                <a:lnTo>
                  <a:pt x="656114" y="903730"/>
                </a:lnTo>
                <a:lnTo>
                  <a:pt x="656114" y="763999"/>
                </a:lnTo>
                <a:cubicBezTo>
                  <a:pt x="675961" y="747479"/>
                  <a:pt x="695636" y="739219"/>
                  <a:pt x="715139" y="739219"/>
                </a:cubicBezTo>
                <a:cubicBezTo>
                  <a:pt x="724890" y="739219"/>
                  <a:pt x="734526" y="740367"/>
                  <a:pt x="744048" y="742661"/>
                </a:cubicBezTo>
                <a:lnTo>
                  <a:pt x="745253" y="742661"/>
                </a:lnTo>
                <a:lnTo>
                  <a:pt x="745253" y="710998"/>
                </a:lnTo>
                <a:cubicBezTo>
                  <a:pt x="737911" y="709851"/>
                  <a:pt x="730626" y="709277"/>
                  <a:pt x="723398" y="709277"/>
                </a:cubicBezTo>
                <a:cubicBezTo>
                  <a:pt x="702863" y="709277"/>
                  <a:pt x="680435" y="719258"/>
                  <a:pt x="656114" y="739219"/>
                </a:cubicBezTo>
                <a:lnTo>
                  <a:pt x="656114" y="709277"/>
                </a:lnTo>
                <a:close/>
                <a:moveTo>
                  <a:pt x="2528511" y="704631"/>
                </a:moveTo>
                <a:cubicBezTo>
                  <a:pt x="2505108" y="704631"/>
                  <a:pt x="2486409" y="710109"/>
                  <a:pt x="2472413" y="721065"/>
                </a:cubicBezTo>
                <a:cubicBezTo>
                  <a:pt x="2458416" y="732020"/>
                  <a:pt x="2451418" y="746103"/>
                  <a:pt x="2451418" y="763311"/>
                </a:cubicBezTo>
                <a:cubicBezTo>
                  <a:pt x="2451418" y="776848"/>
                  <a:pt x="2455405" y="787947"/>
                  <a:pt x="2463378" y="796609"/>
                </a:cubicBezTo>
                <a:cubicBezTo>
                  <a:pt x="2471351" y="805270"/>
                  <a:pt x="2482623" y="811322"/>
                  <a:pt x="2497192" y="814764"/>
                </a:cubicBezTo>
                <a:cubicBezTo>
                  <a:pt x="2511762" y="818205"/>
                  <a:pt x="2524668" y="821016"/>
                  <a:pt x="2535911" y="823196"/>
                </a:cubicBezTo>
                <a:cubicBezTo>
                  <a:pt x="2549333" y="826293"/>
                  <a:pt x="2558167" y="830021"/>
                  <a:pt x="2562412" y="834381"/>
                </a:cubicBezTo>
                <a:cubicBezTo>
                  <a:pt x="2566656" y="838740"/>
                  <a:pt x="2568779" y="844878"/>
                  <a:pt x="2568779" y="852794"/>
                </a:cubicBezTo>
                <a:cubicBezTo>
                  <a:pt x="2568779" y="872985"/>
                  <a:pt x="2552775" y="883080"/>
                  <a:pt x="2520768" y="883080"/>
                </a:cubicBezTo>
                <a:cubicBezTo>
                  <a:pt x="2497938" y="883080"/>
                  <a:pt x="2474936" y="874476"/>
                  <a:pt x="2451763" y="857268"/>
                </a:cubicBezTo>
                <a:lnTo>
                  <a:pt x="2450558" y="857268"/>
                </a:lnTo>
                <a:lnTo>
                  <a:pt x="2450558" y="892373"/>
                </a:lnTo>
                <a:cubicBezTo>
                  <a:pt x="2471896" y="903042"/>
                  <a:pt x="2494726" y="908376"/>
                  <a:pt x="2519047" y="908376"/>
                </a:cubicBezTo>
                <a:cubicBezTo>
                  <a:pt x="2543597" y="908376"/>
                  <a:pt x="2563157" y="902841"/>
                  <a:pt x="2577727" y="891770"/>
                </a:cubicBezTo>
                <a:cubicBezTo>
                  <a:pt x="2592297" y="880700"/>
                  <a:pt x="2599582" y="866274"/>
                  <a:pt x="2599582" y="848492"/>
                </a:cubicBezTo>
                <a:cubicBezTo>
                  <a:pt x="2599582" y="834725"/>
                  <a:pt x="2595624" y="823511"/>
                  <a:pt x="2587708" y="814850"/>
                </a:cubicBezTo>
                <a:cubicBezTo>
                  <a:pt x="2579792" y="806188"/>
                  <a:pt x="2567976" y="800137"/>
                  <a:pt x="2552259" y="796695"/>
                </a:cubicBezTo>
                <a:lnTo>
                  <a:pt x="2514229" y="788435"/>
                </a:lnTo>
                <a:cubicBezTo>
                  <a:pt x="2501380" y="785223"/>
                  <a:pt x="2492804" y="781494"/>
                  <a:pt x="2488502" y="777250"/>
                </a:cubicBezTo>
                <a:cubicBezTo>
                  <a:pt x="2484200" y="773005"/>
                  <a:pt x="2482049" y="766867"/>
                  <a:pt x="2482049" y="758837"/>
                </a:cubicBezTo>
                <a:cubicBezTo>
                  <a:pt x="2482049" y="749774"/>
                  <a:pt x="2486064" y="742690"/>
                  <a:pt x="2494095" y="737584"/>
                </a:cubicBezTo>
                <a:cubicBezTo>
                  <a:pt x="2502125" y="732479"/>
                  <a:pt x="2513081" y="729927"/>
                  <a:pt x="2526963" y="729927"/>
                </a:cubicBezTo>
                <a:cubicBezTo>
                  <a:pt x="2549448" y="729927"/>
                  <a:pt x="2570729" y="737326"/>
                  <a:pt x="2590805" y="752125"/>
                </a:cubicBezTo>
                <a:lnTo>
                  <a:pt x="2592010" y="752125"/>
                </a:lnTo>
                <a:lnTo>
                  <a:pt x="2592010" y="718741"/>
                </a:lnTo>
                <a:cubicBezTo>
                  <a:pt x="2573769" y="709334"/>
                  <a:pt x="2552603" y="704631"/>
                  <a:pt x="2528511" y="704631"/>
                </a:cubicBezTo>
                <a:close/>
                <a:moveTo>
                  <a:pt x="1909214" y="704631"/>
                </a:moveTo>
                <a:cubicBezTo>
                  <a:pt x="1889368" y="704631"/>
                  <a:pt x="1868718" y="707556"/>
                  <a:pt x="1847265" y="713407"/>
                </a:cubicBezTo>
                <a:lnTo>
                  <a:pt x="1847265" y="744898"/>
                </a:lnTo>
                <a:lnTo>
                  <a:pt x="1848641" y="744898"/>
                </a:lnTo>
                <a:cubicBezTo>
                  <a:pt x="1870438" y="735720"/>
                  <a:pt x="1890228" y="731131"/>
                  <a:pt x="1908010" y="731131"/>
                </a:cubicBezTo>
                <a:cubicBezTo>
                  <a:pt x="1928201" y="731131"/>
                  <a:pt x="1942312" y="734372"/>
                  <a:pt x="1950342" y="740854"/>
                </a:cubicBezTo>
                <a:cubicBezTo>
                  <a:pt x="1958373" y="747336"/>
                  <a:pt x="1962388" y="757345"/>
                  <a:pt x="1962388" y="770882"/>
                </a:cubicBezTo>
                <a:lnTo>
                  <a:pt x="1962388" y="776733"/>
                </a:lnTo>
                <a:cubicBezTo>
                  <a:pt x="1908354" y="778913"/>
                  <a:pt x="1872819" y="785710"/>
                  <a:pt x="1855783" y="797125"/>
                </a:cubicBezTo>
                <a:cubicBezTo>
                  <a:pt x="1838747" y="808540"/>
                  <a:pt x="1830229" y="825547"/>
                  <a:pt x="1830229" y="848148"/>
                </a:cubicBezTo>
                <a:cubicBezTo>
                  <a:pt x="1830229" y="865815"/>
                  <a:pt x="1835965" y="880384"/>
                  <a:pt x="1847437" y="891856"/>
                </a:cubicBezTo>
                <a:cubicBezTo>
                  <a:pt x="1858909" y="903329"/>
                  <a:pt x="1873307" y="909065"/>
                  <a:pt x="1890630" y="909065"/>
                </a:cubicBezTo>
                <a:cubicBezTo>
                  <a:pt x="1901413" y="909065"/>
                  <a:pt x="1912025" y="907487"/>
                  <a:pt x="1922465" y="904332"/>
                </a:cubicBezTo>
                <a:cubicBezTo>
                  <a:pt x="1932904" y="901178"/>
                  <a:pt x="1946212" y="893749"/>
                  <a:pt x="1962388" y="882048"/>
                </a:cubicBezTo>
                <a:lnTo>
                  <a:pt x="1962388" y="903730"/>
                </a:lnTo>
                <a:lnTo>
                  <a:pt x="1992502" y="903730"/>
                </a:lnTo>
                <a:lnTo>
                  <a:pt x="1992502" y="770710"/>
                </a:lnTo>
                <a:cubicBezTo>
                  <a:pt x="1992502" y="748110"/>
                  <a:pt x="1985820" y="731447"/>
                  <a:pt x="1972455" y="720720"/>
                </a:cubicBezTo>
                <a:cubicBezTo>
                  <a:pt x="1959090" y="709994"/>
                  <a:pt x="1938010" y="704631"/>
                  <a:pt x="1909214" y="704631"/>
                </a:cubicBezTo>
                <a:close/>
                <a:moveTo>
                  <a:pt x="2343458" y="703770"/>
                </a:moveTo>
                <a:cubicBezTo>
                  <a:pt x="2315236" y="703770"/>
                  <a:pt x="2292578" y="713149"/>
                  <a:pt x="2275485" y="731906"/>
                </a:cubicBezTo>
                <a:cubicBezTo>
                  <a:pt x="2258392" y="750663"/>
                  <a:pt x="2249845" y="775930"/>
                  <a:pt x="2249845" y="807708"/>
                </a:cubicBezTo>
                <a:cubicBezTo>
                  <a:pt x="2249845" y="839715"/>
                  <a:pt x="2258764" y="864467"/>
                  <a:pt x="2276604" y="881962"/>
                </a:cubicBezTo>
                <a:cubicBezTo>
                  <a:pt x="2294443" y="899457"/>
                  <a:pt x="2319538" y="908204"/>
                  <a:pt x="2351890" y="908204"/>
                </a:cubicBezTo>
                <a:cubicBezTo>
                  <a:pt x="2370016" y="908204"/>
                  <a:pt x="2392903" y="902698"/>
                  <a:pt x="2420551" y="891684"/>
                </a:cubicBezTo>
                <a:lnTo>
                  <a:pt x="2420551" y="858817"/>
                </a:lnTo>
                <a:lnTo>
                  <a:pt x="2419174" y="858817"/>
                </a:lnTo>
                <a:cubicBezTo>
                  <a:pt x="2396918" y="874304"/>
                  <a:pt x="2374662" y="882048"/>
                  <a:pt x="2352406" y="882048"/>
                </a:cubicBezTo>
                <a:cubicBezTo>
                  <a:pt x="2330035" y="882048"/>
                  <a:pt x="2312512" y="875767"/>
                  <a:pt x="2299835" y="863205"/>
                </a:cubicBezTo>
                <a:cubicBezTo>
                  <a:pt x="2287158" y="850643"/>
                  <a:pt x="2280820" y="832660"/>
                  <a:pt x="2280820" y="809257"/>
                </a:cubicBezTo>
                <a:lnTo>
                  <a:pt x="2424509" y="809257"/>
                </a:lnTo>
                <a:lnTo>
                  <a:pt x="2424509" y="792565"/>
                </a:lnTo>
                <a:cubicBezTo>
                  <a:pt x="2424509" y="764114"/>
                  <a:pt x="2417424" y="742202"/>
                  <a:pt x="2403256" y="726829"/>
                </a:cubicBezTo>
                <a:cubicBezTo>
                  <a:pt x="2389088" y="711457"/>
                  <a:pt x="2369155" y="703770"/>
                  <a:pt x="2343458" y="703770"/>
                </a:cubicBezTo>
                <a:close/>
                <a:moveTo>
                  <a:pt x="1505258" y="703770"/>
                </a:moveTo>
                <a:cubicBezTo>
                  <a:pt x="1477036" y="703770"/>
                  <a:pt x="1454379" y="713149"/>
                  <a:pt x="1437285" y="731906"/>
                </a:cubicBezTo>
                <a:cubicBezTo>
                  <a:pt x="1420192" y="750663"/>
                  <a:pt x="1411645" y="775930"/>
                  <a:pt x="1411645" y="807708"/>
                </a:cubicBezTo>
                <a:cubicBezTo>
                  <a:pt x="1411645" y="839715"/>
                  <a:pt x="1420564" y="864467"/>
                  <a:pt x="1438404" y="881962"/>
                </a:cubicBezTo>
                <a:cubicBezTo>
                  <a:pt x="1456243" y="899457"/>
                  <a:pt x="1481338" y="908204"/>
                  <a:pt x="1513690" y="908204"/>
                </a:cubicBezTo>
                <a:cubicBezTo>
                  <a:pt x="1531816" y="908204"/>
                  <a:pt x="1554703" y="902698"/>
                  <a:pt x="1582351" y="891684"/>
                </a:cubicBezTo>
                <a:lnTo>
                  <a:pt x="1582351" y="858817"/>
                </a:lnTo>
                <a:lnTo>
                  <a:pt x="1580974" y="858817"/>
                </a:lnTo>
                <a:cubicBezTo>
                  <a:pt x="1558718" y="874304"/>
                  <a:pt x="1536462" y="882048"/>
                  <a:pt x="1514206" y="882048"/>
                </a:cubicBezTo>
                <a:cubicBezTo>
                  <a:pt x="1491835" y="882048"/>
                  <a:pt x="1474312" y="875767"/>
                  <a:pt x="1461635" y="863205"/>
                </a:cubicBezTo>
                <a:cubicBezTo>
                  <a:pt x="1448958" y="850643"/>
                  <a:pt x="1442620" y="832660"/>
                  <a:pt x="1442620" y="809257"/>
                </a:cubicBezTo>
                <a:lnTo>
                  <a:pt x="1586309" y="809257"/>
                </a:lnTo>
                <a:lnTo>
                  <a:pt x="1586309" y="792565"/>
                </a:lnTo>
                <a:cubicBezTo>
                  <a:pt x="1586309" y="764114"/>
                  <a:pt x="1579225" y="742202"/>
                  <a:pt x="1565056" y="726829"/>
                </a:cubicBezTo>
                <a:cubicBezTo>
                  <a:pt x="1550888" y="711457"/>
                  <a:pt x="1530955" y="703770"/>
                  <a:pt x="1505258" y="703770"/>
                </a:cubicBezTo>
                <a:close/>
                <a:moveTo>
                  <a:pt x="1073070" y="703770"/>
                </a:moveTo>
                <a:cubicBezTo>
                  <a:pt x="1052191" y="703770"/>
                  <a:pt x="1030681" y="712776"/>
                  <a:pt x="1008539" y="730787"/>
                </a:cubicBezTo>
                <a:lnTo>
                  <a:pt x="1008539" y="709277"/>
                </a:lnTo>
                <a:lnTo>
                  <a:pt x="978253" y="709277"/>
                </a:lnTo>
                <a:lnTo>
                  <a:pt x="978253" y="975489"/>
                </a:lnTo>
                <a:lnTo>
                  <a:pt x="1008539" y="975489"/>
                </a:lnTo>
                <a:lnTo>
                  <a:pt x="1008539" y="892545"/>
                </a:lnTo>
                <a:cubicBezTo>
                  <a:pt x="1026092" y="902526"/>
                  <a:pt x="1044103" y="907516"/>
                  <a:pt x="1062573" y="907516"/>
                </a:cubicBezTo>
                <a:cubicBezTo>
                  <a:pt x="1086779" y="907516"/>
                  <a:pt x="1107085" y="897937"/>
                  <a:pt x="1123490" y="878778"/>
                </a:cubicBezTo>
                <a:cubicBezTo>
                  <a:pt x="1139896" y="859620"/>
                  <a:pt x="1148098" y="834725"/>
                  <a:pt x="1148098" y="804094"/>
                </a:cubicBezTo>
                <a:cubicBezTo>
                  <a:pt x="1148098" y="772890"/>
                  <a:pt x="1141330" y="748368"/>
                  <a:pt x="1127792" y="730529"/>
                </a:cubicBezTo>
                <a:cubicBezTo>
                  <a:pt x="1114255" y="712690"/>
                  <a:pt x="1096015" y="703770"/>
                  <a:pt x="1073070" y="703770"/>
                </a:cubicBezTo>
                <a:close/>
                <a:moveTo>
                  <a:pt x="844075" y="703770"/>
                </a:moveTo>
                <a:cubicBezTo>
                  <a:pt x="816656" y="703770"/>
                  <a:pt x="794859" y="713005"/>
                  <a:pt x="778683" y="731476"/>
                </a:cubicBezTo>
                <a:cubicBezTo>
                  <a:pt x="762508" y="749946"/>
                  <a:pt x="754420" y="775012"/>
                  <a:pt x="754420" y="806676"/>
                </a:cubicBezTo>
                <a:cubicBezTo>
                  <a:pt x="754420" y="838339"/>
                  <a:pt x="762450" y="863319"/>
                  <a:pt x="778511" y="881618"/>
                </a:cubicBezTo>
                <a:cubicBezTo>
                  <a:pt x="794572" y="899916"/>
                  <a:pt x="816427" y="909065"/>
                  <a:pt x="844075" y="909065"/>
                </a:cubicBezTo>
                <a:cubicBezTo>
                  <a:pt x="871608" y="909065"/>
                  <a:pt x="893434" y="899973"/>
                  <a:pt x="909552" y="881790"/>
                </a:cubicBezTo>
                <a:cubicBezTo>
                  <a:pt x="925671" y="863606"/>
                  <a:pt x="933730" y="838568"/>
                  <a:pt x="933730" y="806676"/>
                </a:cubicBezTo>
                <a:cubicBezTo>
                  <a:pt x="933730" y="774783"/>
                  <a:pt x="925642" y="749659"/>
                  <a:pt x="909466" y="731303"/>
                </a:cubicBezTo>
                <a:cubicBezTo>
                  <a:pt x="893290" y="712948"/>
                  <a:pt x="871493" y="703770"/>
                  <a:pt x="844075" y="703770"/>
                </a:cubicBezTo>
                <a:close/>
                <a:moveTo>
                  <a:pt x="501570" y="703770"/>
                </a:moveTo>
                <a:cubicBezTo>
                  <a:pt x="480691" y="703770"/>
                  <a:pt x="459180" y="712776"/>
                  <a:pt x="437039" y="730787"/>
                </a:cubicBezTo>
                <a:lnTo>
                  <a:pt x="437039" y="709277"/>
                </a:lnTo>
                <a:lnTo>
                  <a:pt x="406753" y="709277"/>
                </a:lnTo>
                <a:lnTo>
                  <a:pt x="406753" y="975489"/>
                </a:lnTo>
                <a:lnTo>
                  <a:pt x="437039" y="975489"/>
                </a:lnTo>
                <a:lnTo>
                  <a:pt x="437039" y="892545"/>
                </a:lnTo>
                <a:cubicBezTo>
                  <a:pt x="454592" y="902526"/>
                  <a:pt x="472603" y="907516"/>
                  <a:pt x="491073" y="907516"/>
                </a:cubicBezTo>
                <a:cubicBezTo>
                  <a:pt x="515279" y="907516"/>
                  <a:pt x="535585" y="897937"/>
                  <a:pt x="551990" y="878778"/>
                </a:cubicBezTo>
                <a:cubicBezTo>
                  <a:pt x="568396" y="859620"/>
                  <a:pt x="576598" y="834725"/>
                  <a:pt x="576598" y="804094"/>
                </a:cubicBezTo>
                <a:cubicBezTo>
                  <a:pt x="576598" y="772890"/>
                  <a:pt x="569830" y="748368"/>
                  <a:pt x="556292" y="730529"/>
                </a:cubicBezTo>
                <a:cubicBezTo>
                  <a:pt x="542755" y="712690"/>
                  <a:pt x="524514" y="703770"/>
                  <a:pt x="501570" y="703770"/>
                </a:cubicBezTo>
                <a:close/>
                <a:moveTo>
                  <a:pt x="1338482" y="638895"/>
                </a:moveTo>
                <a:lnTo>
                  <a:pt x="1338482" y="670386"/>
                </a:lnTo>
                <a:lnTo>
                  <a:pt x="1372726" y="670386"/>
                </a:lnTo>
                <a:lnTo>
                  <a:pt x="1372726" y="638895"/>
                </a:lnTo>
                <a:close/>
                <a:moveTo>
                  <a:pt x="2170673" y="632872"/>
                </a:moveTo>
                <a:lnTo>
                  <a:pt x="2170673" y="719086"/>
                </a:lnTo>
                <a:cubicBezTo>
                  <a:pt x="2151400" y="708875"/>
                  <a:pt x="2133331" y="703770"/>
                  <a:pt x="2116467" y="703770"/>
                </a:cubicBezTo>
                <a:cubicBezTo>
                  <a:pt x="2092375" y="703770"/>
                  <a:pt x="2072127" y="713464"/>
                  <a:pt x="2055722" y="732852"/>
                </a:cubicBezTo>
                <a:cubicBezTo>
                  <a:pt x="2039317" y="752240"/>
                  <a:pt x="2031114" y="777364"/>
                  <a:pt x="2031114" y="808224"/>
                </a:cubicBezTo>
                <a:cubicBezTo>
                  <a:pt x="2031114" y="839429"/>
                  <a:pt x="2037911" y="864036"/>
                  <a:pt x="2051506" y="882048"/>
                </a:cubicBezTo>
                <a:cubicBezTo>
                  <a:pt x="2065100" y="900059"/>
                  <a:pt x="2083370" y="909065"/>
                  <a:pt x="2106314" y="909065"/>
                </a:cubicBezTo>
                <a:cubicBezTo>
                  <a:pt x="2127079" y="909065"/>
                  <a:pt x="2148532" y="900116"/>
                  <a:pt x="2170673" y="882220"/>
                </a:cubicBezTo>
                <a:lnTo>
                  <a:pt x="2170673" y="903730"/>
                </a:lnTo>
                <a:lnTo>
                  <a:pt x="2200959" y="903730"/>
                </a:lnTo>
                <a:lnTo>
                  <a:pt x="2200959" y="632872"/>
                </a:lnTo>
                <a:close/>
                <a:moveTo>
                  <a:pt x="1751573" y="632872"/>
                </a:moveTo>
                <a:lnTo>
                  <a:pt x="1751573" y="719086"/>
                </a:lnTo>
                <a:cubicBezTo>
                  <a:pt x="1732300" y="708875"/>
                  <a:pt x="1714231" y="703770"/>
                  <a:pt x="1697367" y="703770"/>
                </a:cubicBezTo>
                <a:cubicBezTo>
                  <a:pt x="1673275" y="703770"/>
                  <a:pt x="1653027" y="713464"/>
                  <a:pt x="1636622" y="732852"/>
                </a:cubicBezTo>
                <a:cubicBezTo>
                  <a:pt x="1620217" y="752240"/>
                  <a:pt x="1612014" y="777364"/>
                  <a:pt x="1612014" y="808224"/>
                </a:cubicBezTo>
                <a:cubicBezTo>
                  <a:pt x="1612014" y="839429"/>
                  <a:pt x="1618811" y="864036"/>
                  <a:pt x="1632406" y="882048"/>
                </a:cubicBezTo>
                <a:cubicBezTo>
                  <a:pt x="1646000" y="900059"/>
                  <a:pt x="1664270" y="909065"/>
                  <a:pt x="1687214" y="909065"/>
                </a:cubicBezTo>
                <a:cubicBezTo>
                  <a:pt x="1707979" y="909065"/>
                  <a:pt x="1729432" y="900116"/>
                  <a:pt x="1751573" y="882220"/>
                </a:cubicBezTo>
                <a:lnTo>
                  <a:pt x="1751573" y="903730"/>
                </a:lnTo>
                <a:lnTo>
                  <a:pt x="1781859" y="903730"/>
                </a:lnTo>
                <a:lnTo>
                  <a:pt x="1781859" y="632872"/>
                </a:lnTo>
                <a:close/>
                <a:moveTo>
                  <a:pt x="1739574" y="522730"/>
                </a:moveTo>
                <a:lnTo>
                  <a:pt x="1739574" y="541780"/>
                </a:lnTo>
                <a:lnTo>
                  <a:pt x="2239636" y="541780"/>
                </a:lnTo>
                <a:lnTo>
                  <a:pt x="2739699" y="541780"/>
                </a:lnTo>
                <a:lnTo>
                  <a:pt x="2739699" y="522730"/>
                </a:lnTo>
                <a:lnTo>
                  <a:pt x="2239636" y="522730"/>
                </a:lnTo>
                <a:close/>
                <a:moveTo>
                  <a:pt x="2000637" y="437652"/>
                </a:moveTo>
                <a:lnTo>
                  <a:pt x="2000637" y="484630"/>
                </a:lnTo>
                <a:lnTo>
                  <a:pt x="2039699" y="484630"/>
                </a:lnTo>
                <a:lnTo>
                  <a:pt x="2039699" y="437652"/>
                </a:lnTo>
                <a:close/>
                <a:moveTo>
                  <a:pt x="924163" y="381897"/>
                </a:moveTo>
                <a:lnTo>
                  <a:pt x="924163" y="438340"/>
                </a:lnTo>
                <a:cubicBezTo>
                  <a:pt x="904316" y="454172"/>
                  <a:pt x="884813" y="462087"/>
                  <a:pt x="865655" y="462087"/>
                </a:cubicBezTo>
                <a:cubicBezTo>
                  <a:pt x="837433" y="462087"/>
                  <a:pt x="823323" y="450443"/>
                  <a:pt x="823323" y="427155"/>
                </a:cubicBezTo>
                <a:cubicBezTo>
                  <a:pt x="823323" y="413962"/>
                  <a:pt x="829431" y="403608"/>
                  <a:pt x="841649" y="396094"/>
                </a:cubicBezTo>
                <a:cubicBezTo>
                  <a:pt x="853867" y="388579"/>
                  <a:pt x="881372" y="383847"/>
                  <a:pt x="924163" y="381897"/>
                </a:cubicBezTo>
                <a:close/>
                <a:moveTo>
                  <a:pt x="2629896" y="346276"/>
                </a:moveTo>
                <a:cubicBezTo>
                  <a:pt x="2651464" y="346276"/>
                  <a:pt x="2666894" y="351553"/>
                  <a:pt x="2676186" y="362107"/>
                </a:cubicBezTo>
                <a:cubicBezTo>
                  <a:pt x="2685479" y="372662"/>
                  <a:pt x="2690125" y="386027"/>
                  <a:pt x="2690125" y="402203"/>
                </a:cubicBezTo>
                <a:cubicBezTo>
                  <a:pt x="2690125" y="421705"/>
                  <a:pt x="2685192" y="436877"/>
                  <a:pt x="2675326" y="447718"/>
                </a:cubicBezTo>
                <a:cubicBezTo>
                  <a:pt x="2665460" y="458560"/>
                  <a:pt x="2651865" y="463980"/>
                  <a:pt x="2634542" y="463980"/>
                </a:cubicBezTo>
                <a:cubicBezTo>
                  <a:pt x="2615728" y="463980"/>
                  <a:pt x="2600986" y="456552"/>
                  <a:pt x="2590317" y="441696"/>
                </a:cubicBezTo>
                <a:cubicBezTo>
                  <a:pt x="2579648" y="426839"/>
                  <a:pt x="2574313" y="405759"/>
                  <a:pt x="2574313" y="378455"/>
                </a:cubicBezTo>
                <a:cubicBezTo>
                  <a:pt x="2574313" y="376505"/>
                  <a:pt x="2574543" y="370826"/>
                  <a:pt x="2575002" y="361419"/>
                </a:cubicBezTo>
                <a:cubicBezTo>
                  <a:pt x="2592898" y="351324"/>
                  <a:pt x="2611196" y="346276"/>
                  <a:pt x="2629896" y="346276"/>
                </a:cubicBezTo>
                <a:close/>
                <a:moveTo>
                  <a:pt x="1303856" y="311687"/>
                </a:moveTo>
                <a:cubicBezTo>
                  <a:pt x="1318655" y="311687"/>
                  <a:pt x="1334544" y="315588"/>
                  <a:pt x="1351523" y="323389"/>
                </a:cubicBezTo>
                <a:lnTo>
                  <a:pt x="1351523" y="438512"/>
                </a:lnTo>
                <a:cubicBezTo>
                  <a:pt x="1333971" y="453770"/>
                  <a:pt x="1315386" y="461399"/>
                  <a:pt x="1295768" y="461399"/>
                </a:cubicBezTo>
                <a:cubicBezTo>
                  <a:pt x="1260778" y="461399"/>
                  <a:pt x="1243283" y="436963"/>
                  <a:pt x="1243283" y="388092"/>
                </a:cubicBezTo>
                <a:cubicBezTo>
                  <a:pt x="1243283" y="363886"/>
                  <a:pt x="1248618" y="345100"/>
                  <a:pt x="1259287" y="331735"/>
                </a:cubicBezTo>
                <a:cubicBezTo>
                  <a:pt x="1269956" y="318370"/>
                  <a:pt x="1284812" y="311687"/>
                  <a:pt x="1303856" y="311687"/>
                </a:cubicBezTo>
                <a:close/>
                <a:moveTo>
                  <a:pt x="539275" y="310483"/>
                </a:moveTo>
                <a:cubicBezTo>
                  <a:pt x="578165" y="310483"/>
                  <a:pt x="597611" y="336180"/>
                  <a:pt x="597611" y="387576"/>
                </a:cubicBezTo>
                <a:cubicBezTo>
                  <a:pt x="597611" y="412241"/>
                  <a:pt x="592563" y="431170"/>
                  <a:pt x="582468" y="444363"/>
                </a:cubicBezTo>
                <a:cubicBezTo>
                  <a:pt x="572372" y="457556"/>
                  <a:pt x="557974" y="464152"/>
                  <a:pt x="539275" y="464152"/>
                </a:cubicBezTo>
                <a:cubicBezTo>
                  <a:pt x="520575" y="464152"/>
                  <a:pt x="506178" y="457556"/>
                  <a:pt x="496082" y="444363"/>
                </a:cubicBezTo>
                <a:cubicBezTo>
                  <a:pt x="485987" y="431170"/>
                  <a:pt x="480939" y="412241"/>
                  <a:pt x="480939" y="387576"/>
                </a:cubicBezTo>
                <a:cubicBezTo>
                  <a:pt x="480939" y="362566"/>
                  <a:pt x="485987" y="343465"/>
                  <a:pt x="496082" y="330272"/>
                </a:cubicBezTo>
                <a:cubicBezTo>
                  <a:pt x="506178" y="317079"/>
                  <a:pt x="520575" y="310483"/>
                  <a:pt x="539275" y="310483"/>
                </a:cubicBezTo>
                <a:close/>
                <a:moveTo>
                  <a:pt x="1522587" y="309278"/>
                </a:moveTo>
                <a:cubicBezTo>
                  <a:pt x="1557118" y="309278"/>
                  <a:pt x="1574843" y="328609"/>
                  <a:pt x="1575760" y="367270"/>
                </a:cubicBezTo>
                <a:lnTo>
                  <a:pt x="1461670" y="367270"/>
                </a:lnTo>
                <a:cubicBezTo>
                  <a:pt x="1463276" y="349259"/>
                  <a:pt x="1469471" y="335090"/>
                  <a:pt x="1480255" y="324765"/>
                </a:cubicBezTo>
                <a:cubicBezTo>
                  <a:pt x="1491038" y="314441"/>
                  <a:pt x="1505149" y="309278"/>
                  <a:pt x="1522587" y="309278"/>
                </a:cubicBezTo>
                <a:close/>
                <a:moveTo>
                  <a:pt x="870989" y="285531"/>
                </a:moveTo>
                <a:cubicBezTo>
                  <a:pt x="851143" y="285531"/>
                  <a:pt x="830493" y="288456"/>
                  <a:pt x="809040" y="294307"/>
                </a:cubicBezTo>
                <a:lnTo>
                  <a:pt x="809040" y="325798"/>
                </a:lnTo>
                <a:lnTo>
                  <a:pt x="810416" y="325798"/>
                </a:lnTo>
                <a:cubicBezTo>
                  <a:pt x="832214" y="316620"/>
                  <a:pt x="852003" y="312031"/>
                  <a:pt x="869785" y="312031"/>
                </a:cubicBezTo>
                <a:cubicBezTo>
                  <a:pt x="889976" y="312031"/>
                  <a:pt x="904087" y="315272"/>
                  <a:pt x="912117" y="321754"/>
                </a:cubicBezTo>
                <a:cubicBezTo>
                  <a:pt x="920148" y="328236"/>
                  <a:pt x="924163" y="338245"/>
                  <a:pt x="924163" y="351782"/>
                </a:cubicBezTo>
                <a:lnTo>
                  <a:pt x="924163" y="357633"/>
                </a:lnTo>
                <a:cubicBezTo>
                  <a:pt x="870129" y="359813"/>
                  <a:pt x="834594" y="366610"/>
                  <a:pt x="817558" y="378025"/>
                </a:cubicBezTo>
                <a:cubicBezTo>
                  <a:pt x="800522" y="389440"/>
                  <a:pt x="792004" y="406447"/>
                  <a:pt x="792004" y="429047"/>
                </a:cubicBezTo>
                <a:cubicBezTo>
                  <a:pt x="792004" y="446715"/>
                  <a:pt x="797740" y="461284"/>
                  <a:pt x="809212" y="472756"/>
                </a:cubicBezTo>
                <a:cubicBezTo>
                  <a:pt x="820684" y="484229"/>
                  <a:pt x="835082" y="489965"/>
                  <a:pt x="852405" y="489965"/>
                </a:cubicBezTo>
                <a:cubicBezTo>
                  <a:pt x="863188" y="489965"/>
                  <a:pt x="873800" y="488387"/>
                  <a:pt x="884240" y="485232"/>
                </a:cubicBezTo>
                <a:cubicBezTo>
                  <a:pt x="894680" y="482078"/>
                  <a:pt x="907987" y="474649"/>
                  <a:pt x="924163" y="462948"/>
                </a:cubicBezTo>
                <a:lnTo>
                  <a:pt x="924163" y="484630"/>
                </a:lnTo>
                <a:lnTo>
                  <a:pt x="954277" y="484630"/>
                </a:lnTo>
                <a:lnTo>
                  <a:pt x="954277" y="351610"/>
                </a:lnTo>
                <a:cubicBezTo>
                  <a:pt x="954277" y="329010"/>
                  <a:pt x="947595" y="312347"/>
                  <a:pt x="934230" y="301620"/>
                </a:cubicBezTo>
                <a:cubicBezTo>
                  <a:pt x="920865" y="290894"/>
                  <a:pt x="899785" y="285531"/>
                  <a:pt x="870989" y="285531"/>
                </a:cubicBezTo>
                <a:close/>
                <a:moveTo>
                  <a:pt x="1524308" y="284670"/>
                </a:moveTo>
                <a:cubicBezTo>
                  <a:pt x="1496086" y="284670"/>
                  <a:pt x="1473429" y="294049"/>
                  <a:pt x="1456335" y="312806"/>
                </a:cubicBezTo>
                <a:cubicBezTo>
                  <a:pt x="1439242" y="331563"/>
                  <a:pt x="1430695" y="356830"/>
                  <a:pt x="1430695" y="388608"/>
                </a:cubicBezTo>
                <a:cubicBezTo>
                  <a:pt x="1430695" y="420615"/>
                  <a:pt x="1439614" y="445367"/>
                  <a:pt x="1457454" y="462862"/>
                </a:cubicBezTo>
                <a:cubicBezTo>
                  <a:pt x="1475293" y="480357"/>
                  <a:pt x="1500388" y="489104"/>
                  <a:pt x="1532740" y="489104"/>
                </a:cubicBezTo>
                <a:cubicBezTo>
                  <a:pt x="1550866" y="489104"/>
                  <a:pt x="1573753" y="483598"/>
                  <a:pt x="1601401" y="472584"/>
                </a:cubicBezTo>
                <a:lnTo>
                  <a:pt x="1601401" y="439717"/>
                </a:lnTo>
                <a:lnTo>
                  <a:pt x="1600024" y="439717"/>
                </a:lnTo>
                <a:cubicBezTo>
                  <a:pt x="1577768" y="455204"/>
                  <a:pt x="1555512" y="462948"/>
                  <a:pt x="1533256" y="462948"/>
                </a:cubicBezTo>
                <a:cubicBezTo>
                  <a:pt x="1510885" y="462948"/>
                  <a:pt x="1493361" y="456667"/>
                  <a:pt x="1480685" y="444105"/>
                </a:cubicBezTo>
                <a:cubicBezTo>
                  <a:pt x="1468008" y="431543"/>
                  <a:pt x="1461670" y="413560"/>
                  <a:pt x="1461670" y="390157"/>
                </a:cubicBezTo>
                <a:lnTo>
                  <a:pt x="1605359" y="390157"/>
                </a:lnTo>
                <a:lnTo>
                  <a:pt x="1605359" y="373465"/>
                </a:lnTo>
                <a:cubicBezTo>
                  <a:pt x="1605359" y="345014"/>
                  <a:pt x="1598275" y="323102"/>
                  <a:pt x="1584106" y="307729"/>
                </a:cubicBezTo>
                <a:cubicBezTo>
                  <a:pt x="1569938" y="292357"/>
                  <a:pt x="1550005" y="284670"/>
                  <a:pt x="1524308" y="284670"/>
                </a:cubicBezTo>
                <a:close/>
                <a:moveTo>
                  <a:pt x="539275" y="284670"/>
                </a:moveTo>
                <a:cubicBezTo>
                  <a:pt x="511856" y="284670"/>
                  <a:pt x="490059" y="293905"/>
                  <a:pt x="473883" y="312376"/>
                </a:cubicBezTo>
                <a:cubicBezTo>
                  <a:pt x="457708" y="330846"/>
                  <a:pt x="449620" y="355912"/>
                  <a:pt x="449620" y="387576"/>
                </a:cubicBezTo>
                <a:cubicBezTo>
                  <a:pt x="449620" y="419239"/>
                  <a:pt x="457650" y="444219"/>
                  <a:pt x="473711" y="462518"/>
                </a:cubicBezTo>
                <a:cubicBezTo>
                  <a:pt x="489772" y="480816"/>
                  <a:pt x="511627" y="489965"/>
                  <a:pt x="539275" y="489965"/>
                </a:cubicBezTo>
                <a:cubicBezTo>
                  <a:pt x="566808" y="489965"/>
                  <a:pt x="588634" y="480873"/>
                  <a:pt x="604752" y="462690"/>
                </a:cubicBezTo>
                <a:cubicBezTo>
                  <a:pt x="620871" y="444506"/>
                  <a:pt x="628930" y="419468"/>
                  <a:pt x="628930" y="387576"/>
                </a:cubicBezTo>
                <a:cubicBezTo>
                  <a:pt x="628930" y="355683"/>
                  <a:pt x="620842" y="330559"/>
                  <a:pt x="604666" y="312203"/>
                </a:cubicBezTo>
                <a:cubicBezTo>
                  <a:pt x="588490" y="293848"/>
                  <a:pt x="566693" y="284670"/>
                  <a:pt x="539275" y="284670"/>
                </a:cubicBezTo>
                <a:close/>
                <a:moveTo>
                  <a:pt x="2411165" y="246468"/>
                </a:moveTo>
                <a:cubicBezTo>
                  <a:pt x="2430897" y="246468"/>
                  <a:pt x="2445123" y="254412"/>
                  <a:pt x="2453842" y="270301"/>
                </a:cubicBezTo>
                <a:cubicBezTo>
                  <a:pt x="2462561" y="286190"/>
                  <a:pt x="2466920" y="314383"/>
                  <a:pt x="2466920" y="354880"/>
                </a:cubicBezTo>
                <a:cubicBezTo>
                  <a:pt x="2466920" y="396180"/>
                  <a:pt x="2462532" y="424631"/>
                  <a:pt x="2453756" y="440233"/>
                </a:cubicBezTo>
                <a:cubicBezTo>
                  <a:pt x="2444979" y="455835"/>
                  <a:pt x="2430783" y="463636"/>
                  <a:pt x="2411165" y="463636"/>
                </a:cubicBezTo>
                <a:cubicBezTo>
                  <a:pt x="2391548" y="463636"/>
                  <a:pt x="2377322" y="455835"/>
                  <a:pt x="2368489" y="440233"/>
                </a:cubicBezTo>
                <a:cubicBezTo>
                  <a:pt x="2359655" y="424631"/>
                  <a:pt x="2355238" y="396294"/>
                  <a:pt x="2355238" y="355224"/>
                </a:cubicBezTo>
                <a:cubicBezTo>
                  <a:pt x="2355238" y="313810"/>
                  <a:pt x="2359655" y="285330"/>
                  <a:pt x="2368489" y="269785"/>
                </a:cubicBezTo>
                <a:cubicBezTo>
                  <a:pt x="2377322" y="254240"/>
                  <a:pt x="2391548" y="246468"/>
                  <a:pt x="2411165" y="246468"/>
                </a:cubicBezTo>
                <a:close/>
                <a:moveTo>
                  <a:pt x="2187788" y="246124"/>
                </a:moveTo>
                <a:cubicBezTo>
                  <a:pt x="2207291" y="246124"/>
                  <a:pt x="2222205" y="253609"/>
                  <a:pt x="2232530" y="268581"/>
                </a:cubicBezTo>
                <a:cubicBezTo>
                  <a:pt x="2242855" y="283552"/>
                  <a:pt x="2248017" y="305033"/>
                  <a:pt x="2248017" y="333025"/>
                </a:cubicBezTo>
                <a:lnTo>
                  <a:pt x="2247501" y="348341"/>
                </a:lnTo>
                <a:cubicBezTo>
                  <a:pt x="2228227" y="359125"/>
                  <a:pt x="2209815" y="364517"/>
                  <a:pt x="2192262" y="364517"/>
                </a:cubicBezTo>
                <a:cubicBezTo>
                  <a:pt x="2170809" y="364517"/>
                  <a:pt x="2155437" y="359211"/>
                  <a:pt x="2146144" y="348599"/>
                </a:cubicBezTo>
                <a:cubicBezTo>
                  <a:pt x="2136852" y="337987"/>
                  <a:pt x="2132205" y="324421"/>
                  <a:pt x="2132205" y="307901"/>
                </a:cubicBezTo>
                <a:cubicBezTo>
                  <a:pt x="2132205" y="288628"/>
                  <a:pt x="2137196" y="273514"/>
                  <a:pt x="2147177" y="262558"/>
                </a:cubicBezTo>
                <a:cubicBezTo>
                  <a:pt x="2157157" y="251602"/>
                  <a:pt x="2170695" y="246124"/>
                  <a:pt x="2187788" y="246124"/>
                </a:cubicBezTo>
                <a:close/>
                <a:moveTo>
                  <a:pt x="674829" y="234250"/>
                </a:moveTo>
                <a:lnTo>
                  <a:pt x="674829" y="290177"/>
                </a:lnTo>
                <a:lnTo>
                  <a:pt x="652459" y="290177"/>
                </a:lnTo>
                <a:lnTo>
                  <a:pt x="652459" y="314957"/>
                </a:lnTo>
                <a:lnTo>
                  <a:pt x="674657" y="314957"/>
                </a:lnTo>
                <a:lnTo>
                  <a:pt x="674657" y="422164"/>
                </a:lnTo>
                <a:cubicBezTo>
                  <a:pt x="674657" y="466332"/>
                  <a:pt x="694734" y="488416"/>
                  <a:pt x="734886" y="488416"/>
                </a:cubicBezTo>
                <a:cubicBezTo>
                  <a:pt x="746702" y="488416"/>
                  <a:pt x="759436" y="486752"/>
                  <a:pt x="773088" y="483426"/>
                </a:cubicBezTo>
                <a:lnTo>
                  <a:pt x="773088" y="455892"/>
                </a:lnTo>
                <a:lnTo>
                  <a:pt x="772056" y="455892"/>
                </a:lnTo>
                <a:cubicBezTo>
                  <a:pt x="761846" y="460022"/>
                  <a:pt x="752496" y="462087"/>
                  <a:pt x="744006" y="462087"/>
                </a:cubicBezTo>
                <a:cubicBezTo>
                  <a:pt x="735058" y="462087"/>
                  <a:pt x="727716" y="460682"/>
                  <a:pt x="721980" y="457871"/>
                </a:cubicBezTo>
                <a:cubicBezTo>
                  <a:pt x="716244" y="455061"/>
                  <a:pt x="711970" y="450644"/>
                  <a:pt x="709160" y="444621"/>
                </a:cubicBezTo>
                <a:cubicBezTo>
                  <a:pt x="706349" y="438598"/>
                  <a:pt x="704944" y="425376"/>
                  <a:pt x="704944" y="404956"/>
                </a:cubicBezTo>
                <a:lnTo>
                  <a:pt x="704944" y="314957"/>
                </a:lnTo>
                <a:lnTo>
                  <a:pt x="773088" y="314957"/>
                </a:lnTo>
                <a:lnTo>
                  <a:pt x="773088" y="290177"/>
                </a:lnTo>
                <a:lnTo>
                  <a:pt x="704944" y="290177"/>
                </a:lnTo>
                <a:lnTo>
                  <a:pt x="704944" y="234250"/>
                </a:lnTo>
                <a:close/>
                <a:moveTo>
                  <a:pt x="248106" y="225302"/>
                </a:moveTo>
                <a:lnTo>
                  <a:pt x="248106" y="253179"/>
                </a:lnTo>
                <a:lnTo>
                  <a:pt x="340171" y="253179"/>
                </a:lnTo>
                <a:lnTo>
                  <a:pt x="340171" y="484630"/>
                </a:lnTo>
                <a:lnTo>
                  <a:pt x="372178" y="484630"/>
                </a:lnTo>
                <a:lnTo>
                  <a:pt x="372178" y="253179"/>
                </a:lnTo>
                <a:lnTo>
                  <a:pt x="464242" y="253179"/>
                </a:lnTo>
                <a:lnTo>
                  <a:pt x="464242" y="225302"/>
                </a:lnTo>
                <a:close/>
                <a:moveTo>
                  <a:pt x="2667410" y="220483"/>
                </a:moveTo>
                <a:cubicBezTo>
                  <a:pt x="2627028" y="220483"/>
                  <a:pt x="2595967" y="233648"/>
                  <a:pt x="2574227" y="259976"/>
                </a:cubicBezTo>
                <a:cubicBezTo>
                  <a:pt x="2552488" y="286305"/>
                  <a:pt x="2541618" y="323274"/>
                  <a:pt x="2541618" y="370884"/>
                </a:cubicBezTo>
                <a:cubicBezTo>
                  <a:pt x="2541618" y="409545"/>
                  <a:pt x="2549734" y="439057"/>
                  <a:pt x="2565967" y="459420"/>
                </a:cubicBezTo>
                <a:cubicBezTo>
                  <a:pt x="2582200" y="479783"/>
                  <a:pt x="2604944" y="489965"/>
                  <a:pt x="2634198" y="489965"/>
                </a:cubicBezTo>
                <a:cubicBezTo>
                  <a:pt x="2659437" y="489965"/>
                  <a:pt x="2680546" y="481590"/>
                  <a:pt x="2697525" y="464841"/>
                </a:cubicBezTo>
                <a:cubicBezTo>
                  <a:pt x="2714503" y="448091"/>
                  <a:pt x="2722993" y="426753"/>
                  <a:pt x="2722993" y="400826"/>
                </a:cubicBezTo>
                <a:cubicBezTo>
                  <a:pt x="2722993" y="374784"/>
                  <a:pt x="2715163" y="354794"/>
                  <a:pt x="2699503" y="340855"/>
                </a:cubicBezTo>
                <a:cubicBezTo>
                  <a:pt x="2683844" y="326916"/>
                  <a:pt x="2663452" y="319947"/>
                  <a:pt x="2638328" y="319947"/>
                </a:cubicBezTo>
                <a:cubicBezTo>
                  <a:pt x="2617793" y="319947"/>
                  <a:pt x="2596684" y="326429"/>
                  <a:pt x="2575002" y="339392"/>
                </a:cubicBezTo>
                <a:cubicBezTo>
                  <a:pt x="2577525" y="310712"/>
                  <a:pt x="2586359" y="288313"/>
                  <a:pt x="2601502" y="272194"/>
                </a:cubicBezTo>
                <a:cubicBezTo>
                  <a:pt x="2616646" y="256076"/>
                  <a:pt x="2636894" y="248017"/>
                  <a:pt x="2662248" y="248017"/>
                </a:cubicBezTo>
                <a:cubicBezTo>
                  <a:pt x="2675096" y="248017"/>
                  <a:pt x="2686339" y="250368"/>
                  <a:pt x="2695976" y="255072"/>
                </a:cubicBezTo>
                <a:lnTo>
                  <a:pt x="2698041" y="255072"/>
                </a:lnTo>
                <a:lnTo>
                  <a:pt x="2698041" y="224613"/>
                </a:lnTo>
                <a:cubicBezTo>
                  <a:pt x="2689781" y="221860"/>
                  <a:pt x="2679570" y="220483"/>
                  <a:pt x="2667410" y="220483"/>
                </a:cubicBezTo>
                <a:close/>
                <a:moveTo>
                  <a:pt x="2411165" y="220139"/>
                </a:moveTo>
                <a:cubicBezTo>
                  <a:pt x="2380764" y="220139"/>
                  <a:pt x="2358365" y="231095"/>
                  <a:pt x="2343967" y="253007"/>
                </a:cubicBezTo>
                <a:cubicBezTo>
                  <a:pt x="2329569" y="274919"/>
                  <a:pt x="2322371" y="308991"/>
                  <a:pt x="2322371" y="355224"/>
                </a:cubicBezTo>
                <a:cubicBezTo>
                  <a:pt x="2322371" y="401457"/>
                  <a:pt x="2329541" y="435472"/>
                  <a:pt x="2343881" y="457269"/>
                </a:cubicBezTo>
                <a:cubicBezTo>
                  <a:pt x="2358221" y="479066"/>
                  <a:pt x="2380649" y="489965"/>
                  <a:pt x="2411165" y="489965"/>
                </a:cubicBezTo>
                <a:cubicBezTo>
                  <a:pt x="2441566" y="489965"/>
                  <a:pt x="2463937" y="479037"/>
                  <a:pt x="2478277" y="457183"/>
                </a:cubicBezTo>
                <a:cubicBezTo>
                  <a:pt x="2492618" y="435328"/>
                  <a:pt x="2499788" y="401227"/>
                  <a:pt x="2499788" y="354880"/>
                </a:cubicBezTo>
                <a:cubicBezTo>
                  <a:pt x="2499788" y="308991"/>
                  <a:pt x="2492560" y="275062"/>
                  <a:pt x="2478105" y="253093"/>
                </a:cubicBezTo>
                <a:cubicBezTo>
                  <a:pt x="2463650" y="231124"/>
                  <a:pt x="2441337" y="220139"/>
                  <a:pt x="2411165" y="220139"/>
                </a:cubicBezTo>
                <a:close/>
                <a:moveTo>
                  <a:pt x="2188132" y="220139"/>
                </a:moveTo>
                <a:cubicBezTo>
                  <a:pt x="2162894" y="220139"/>
                  <a:pt x="2141785" y="228514"/>
                  <a:pt x="2124806" y="245263"/>
                </a:cubicBezTo>
                <a:cubicBezTo>
                  <a:pt x="2107827" y="262013"/>
                  <a:pt x="2099338" y="283351"/>
                  <a:pt x="2099338" y="309278"/>
                </a:cubicBezTo>
                <a:cubicBezTo>
                  <a:pt x="2099338" y="334517"/>
                  <a:pt x="2106938" y="354392"/>
                  <a:pt x="2122139" y="368905"/>
                </a:cubicBezTo>
                <a:cubicBezTo>
                  <a:pt x="2137339" y="383417"/>
                  <a:pt x="2158018" y="390673"/>
                  <a:pt x="2184175" y="390673"/>
                </a:cubicBezTo>
                <a:cubicBezTo>
                  <a:pt x="2203448" y="390673"/>
                  <a:pt x="2224556" y="383790"/>
                  <a:pt x="2247501" y="370023"/>
                </a:cubicBezTo>
                <a:cubicBezTo>
                  <a:pt x="2242224" y="431399"/>
                  <a:pt x="2213084" y="462087"/>
                  <a:pt x="2160083" y="462087"/>
                </a:cubicBezTo>
                <a:cubicBezTo>
                  <a:pt x="2147234" y="462087"/>
                  <a:pt x="2135991" y="459793"/>
                  <a:pt x="2126355" y="455204"/>
                </a:cubicBezTo>
                <a:lnTo>
                  <a:pt x="2124290" y="455204"/>
                </a:lnTo>
                <a:lnTo>
                  <a:pt x="2124290" y="485663"/>
                </a:lnTo>
                <a:cubicBezTo>
                  <a:pt x="2132779" y="488301"/>
                  <a:pt x="2142989" y="489621"/>
                  <a:pt x="2154920" y="489621"/>
                </a:cubicBezTo>
                <a:cubicBezTo>
                  <a:pt x="2195417" y="489621"/>
                  <a:pt x="2226507" y="476485"/>
                  <a:pt x="2248189" y="450214"/>
                </a:cubicBezTo>
                <a:cubicBezTo>
                  <a:pt x="2269871" y="423942"/>
                  <a:pt x="2280713" y="386945"/>
                  <a:pt x="2280713" y="339220"/>
                </a:cubicBezTo>
                <a:cubicBezTo>
                  <a:pt x="2280713" y="299412"/>
                  <a:pt x="2272481" y="269613"/>
                  <a:pt x="2256019" y="249824"/>
                </a:cubicBezTo>
                <a:cubicBezTo>
                  <a:pt x="2239556" y="230034"/>
                  <a:pt x="2216927" y="220139"/>
                  <a:pt x="2188132" y="220139"/>
                </a:cubicBezTo>
                <a:close/>
                <a:moveTo>
                  <a:pt x="1842995" y="219967"/>
                </a:moveTo>
                <a:cubicBezTo>
                  <a:pt x="1818215" y="219967"/>
                  <a:pt x="1794239" y="225474"/>
                  <a:pt x="1771065" y="236487"/>
                </a:cubicBezTo>
                <a:lnTo>
                  <a:pt x="1771065" y="270043"/>
                </a:lnTo>
                <a:lnTo>
                  <a:pt x="1772786" y="270043"/>
                </a:lnTo>
                <a:cubicBezTo>
                  <a:pt x="1795501" y="255129"/>
                  <a:pt x="1818617" y="247673"/>
                  <a:pt x="1842135" y="247673"/>
                </a:cubicBezTo>
                <a:cubicBezTo>
                  <a:pt x="1858196" y="247673"/>
                  <a:pt x="1870901" y="251630"/>
                  <a:pt x="1880251" y="259546"/>
                </a:cubicBezTo>
                <a:cubicBezTo>
                  <a:pt x="1889601" y="267462"/>
                  <a:pt x="1894276" y="278475"/>
                  <a:pt x="1894276" y="292586"/>
                </a:cubicBezTo>
                <a:cubicBezTo>
                  <a:pt x="1894276" y="308532"/>
                  <a:pt x="1888712" y="324479"/>
                  <a:pt x="1877584" y="340425"/>
                </a:cubicBezTo>
                <a:cubicBezTo>
                  <a:pt x="1866456" y="356371"/>
                  <a:pt x="1849448" y="374841"/>
                  <a:pt x="1826561" y="395836"/>
                </a:cubicBezTo>
                <a:cubicBezTo>
                  <a:pt x="1803675" y="416830"/>
                  <a:pt x="1783053" y="435242"/>
                  <a:pt x="1764698" y="451074"/>
                </a:cubicBezTo>
                <a:lnTo>
                  <a:pt x="1764698" y="484630"/>
                </a:lnTo>
                <a:lnTo>
                  <a:pt x="1938157" y="484630"/>
                </a:lnTo>
                <a:lnTo>
                  <a:pt x="1938157" y="456925"/>
                </a:lnTo>
                <a:lnTo>
                  <a:pt x="1796017" y="456925"/>
                </a:lnTo>
                <a:cubicBezTo>
                  <a:pt x="1836858" y="422164"/>
                  <a:pt x="1862957" y="399105"/>
                  <a:pt x="1874314" y="387748"/>
                </a:cubicBezTo>
                <a:cubicBezTo>
                  <a:pt x="1885672" y="376390"/>
                  <a:pt x="1895423" y="365664"/>
                  <a:pt x="1903568" y="355568"/>
                </a:cubicBezTo>
                <a:cubicBezTo>
                  <a:pt x="1911714" y="345473"/>
                  <a:pt x="1917708" y="335090"/>
                  <a:pt x="1921551" y="324421"/>
                </a:cubicBezTo>
                <a:cubicBezTo>
                  <a:pt x="1925394" y="313752"/>
                  <a:pt x="1927316" y="302567"/>
                  <a:pt x="1927316" y="290865"/>
                </a:cubicBezTo>
                <a:cubicBezTo>
                  <a:pt x="1927316" y="268953"/>
                  <a:pt x="1919801" y="251659"/>
                  <a:pt x="1904773" y="238982"/>
                </a:cubicBezTo>
                <a:cubicBezTo>
                  <a:pt x="1889744" y="226306"/>
                  <a:pt x="1869152" y="219967"/>
                  <a:pt x="1842995" y="219967"/>
                </a:cubicBezTo>
                <a:close/>
                <a:moveTo>
                  <a:pt x="1351523" y="213772"/>
                </a:moveTo>
                <a:lnTo>
                  <a:pt x="1351523" y="299986"/>
                </a:lnTo>
                <a:cubicBezTo>
                  <a:pt x="1332250" y="289775"/>
                  <a:pt x="1314181" y="284670"/>
                  <a:pt x="1297317" y="284670"/>
                </a:cubicBezTo>
                <a:cubicBezTo>
                  <a:pt x="1273225" y="284670"/>
                  <a:pt x="1252977" y="294364"/>
                  <a:pt x="1236572" y="313752"/>
                </a:cubicBezTo>
                <a:cubicBezTo>
                  <a:pt x="1220167" y="333140"/>
                  <a:pt x="1211964" y="358264"/>
                  <a:pt x="1211964" y="389124"/>
                </a:cubicBezTo>
                <a:cubicBezTo>
                  <a:pt x="1211964" y="420329"/>
                  <a:pt x="1218761" y="444936"/>
                  <a:pt x="1232356" y="462948"/>
                </a:cubicBezTo>
                <a:cubicBezTo>
                  <a:pt x="1245950" y="480959"/>
                  <a:pt x="1264220" y="489965"/>
                  <a:pt x="1287164" y="489965"/>
                </a:cubicBezTo>
                <a:cubicBezTo>
                  <a:pt x="1307929" y="489965"/>
                  <a:pt x="1329382" y="481016"/>
                  <a:pt x="1351523" y="463120"/>
                </a:cubicBezTo>
                <a:lnTo>
                  <a:pt x="1351523" y="484630"/>
                </a:lnTo>
                <a:lnTo>
                  <a:pt x="1381809" y="484630"/>
                </a:lnTo>
                <a:lnTo>
                  <a:pt x="1381809" y="213772"/>
                </a:lnTo>
                <a:close/>
                <a:moveTo>
                  <a:pt x="1007172" y="213772"/>
                </a:moveTo>
                <a:lnTo>
                  <a:pt x="1007172" y="484630"/>
                </a:lnTo>
                <a:lnTo>
                  <a:pt x="1037458" y="484630"/>
                </a:lnTo>
                <a:lnTo>
                  <a:pt x="1037458" y="213772"/>
                </a:lnTo>
                <a:close/>
                <a:moveTo>
                  <a:pt x="256066" y="0"/>
                </a:moveTo>
                <a:lnTo>
                  <a:pt x="2740417" y="0"/>
                </a:lnTo>
                <a:cubicBezTo>
                  <a:pt x="2881838" y="0"/>
                  <a:pt x="2996483" y="114645"/>
                  <a:pt x="2996483" y="256066"/>
                </a:cubicBezTo>
                <a:lnTo>
                  <a:pt x="2996483" y="1280302"/>
                </a:lnTo>
                <a:cubicBezTo>
                  <a:pt x="2996483" y="1421723"/>
                  <a:pt x="2881838" y="1536368"/>
                  <a:pt x="2740417" y="1536368"/>
                </a:cubicBezTo>
                <a:lnTo>
                  <a:pt x="256066" y="1536368"/>
                </a:lnTo>
                <a:cubicBezTo>
                  <a:pt x="114645" y="1536368"/>
                  <a:pt x="0" y="1421723"/>
                  <a:pt x="0" y="1280302"/>
                </a:cubicBezTo>
                <a:lnTo>
                  <a:pt x="0" y="256066"/>
                </a:lnTo>
                <a:cubicBezTo>
                  <a:pt x="0" y="114645"/>
                  <a:pt x="114645" y="0"/>
                  <a:pt x="256066" y="0"/>
                </a:cubicBezTo>
                <a:close/>
              </a:path>
            </a:pathLst>
          </a:custGeom>
          <a:solidFill>
            <a:srgbClr val="59546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pt-BR" sz="2800" dirty="0">
              <a:solidFill>
                <a:srgbClr val="595460"/>
              </a:solidFill>
            </a:endParaRPr>
          </a:p>
        </p:txBody>
      </p:sp>
      <p:sp>
        <p:nvSpPr>
          <p:cNvPr id="23" name="CaixaDeTexto 22">
            <a:extLst>
              <a:ext uri="{FF2B5EF4-FFF2-40B4-BE49-F238E27FC236}">
                <a16:creationId xmlns:a16="http://schemas.microsoft.com/office/drawing/2014/main" id="{F1F026DB-2D99-2F11-059D-7CDA4D830351}"/>
              </a:ext>
            </a:extLst>
          </p:cNvPr>
          <p:cNvSpPr txBox="1"/>
          <p:nvPr/>
        </p:nvSpPr>
        <p:spPr>
          <a:xfrm>
            <a:off x="4625238" y="2473847"/>
            <a:ext cx="2996483" cy="1536368"/>
          </a:xfrm>
          <a:custGeom>
            <a:avLst/>
            <a:gdLst/>
            <a:ahLst/>
            <a:cxnLst/>
            <a:rect l="l" t="t" r="r" b="b"/>
            <a:pathLst>
              <a:path w="2996483" h="1536368">
                <a:moveTo>
                  <a:pt x="1869775" y="1009520"/>
                </a:moveTo>
                <a:lnTo>
                  <a:pt x="1846487" y="1094598"/>
                </a:lnTo>
                <a:lnTo>
                  <a:pt x="1679216" y="1094598"/>
                </a:lnTo>
                <a:lnTo>
                  <a:pt x="1158516" y="1094598"/>
                </a:lnTo>
                <a:lnTo>
                  <a:pt x="1158516" y="1113648"/>
                </a:lnTo>
                <a:lnTo>
                  <a:pt x="1679216" y="1113648"/>
                </a:lnTo>
                <a:lnTo>
                  <a:pt x="1841273" y="1113648"/>
                </a:lnTo>
                <a:lnTo>
                  <a:pt x="1839488" y="1120169"/>
                </a:lnTo>
                <a:lnTo>
                  <a:pt x="1862547" y="1120169"/>
                </a:lnTo>
                <a:lnTo>
                  <a:pt x="1865407" y="1113648"/>
                </a:lnTo>
                <a:lnTo>
                  <a:pt x="2199916" y="1113648"/>
                </a:lnTo>
                <a:lnTo>
                  <a:pt x="2720616" y="1113648"/>
                </a:lnTo>
                <a:lnTo>
                  <a:pt x="2720616" y="1094598"/>
                </a:lnTo>
                <a:lnTo>
                  <a:pt x="2199916" y="1094598"/>
                </a:lnTo>
                <a:lnTo>
                  <a:pt x="1873762" y="1094598"/>
                </a:lnTo>
                <a:lnTo>
                  <a:pt x="1911074" y="1009520"/>
                </a:lnTo>
                <a:close/>
                <a:moveTo>
                  <a:pt x="936246" y="957379"/>
                </a:moveTo>
                <a:cubicBezTo>
                  <a:pt x="953568" y="960820"/>
                  <a:pt x="965557" y="965352"/>
                  <a:pt x="972211" y="970973"/>
                </a:cubicBezTo>
                <a:cubicBezTo>
                  <a:pt x="978865" y="976594"/>
                  <a:pt x="982192" y="984625"/>
                  <a:pt x="982192" y="995065"/>
                </a:cubicBezTo>
                <a:cubicBezTo>
                  <a:pt x="982192" y="1017780"/>
                  <a:pt x="966876" y="1030628"/>
                  <a:pt x="936246" y="1033611"/>
                </a:cubicBezTo>
                <a:close/>
                <a:moveTo>
                  <a:pt x="2048838" y="918144"/>
                </a:moveTo>
                <a:cubicBezTo>
                  <a:pt x="2070406" y="918144"/>
                  <a:pt x="2085836" y="923421"/>
                  <a:pt x="2095128" y="933975"/>
                </a:cubicBezTo>
                <a:cubicBezTo>
                  <a:pt x="2104421" y="944530"/>
                  <a:pt x="2109067" y="957895"/>
                  <a:pt x="2109067" y="974071"/>
                </a:cubicBezTo>
                <a:cubicBezTo>
                  <a:pt x="2109067" y="993573"/>
                  <a:pt x="2104134" y="1008745"/>
                  <a:pt x="2094268" y="1019586"/>
                </a:cubicBezTo>
                <a:cubicBezTo>
                  <a:pt x="2084402" y="1030428"/>
                  <a:pt x="2070807" y="1035848"/>
                  <a:pt x="2053484" y="1035848"/>
                </a:cubicBezTo>
                <a:cubicBezTo>
                  <a:pt x="2034670" y="1035848"/>
                  <a:pt x="2019928" y="1028420"/>
                  <a:pt x="2009259" y="1013564"/>
                </a:cubicBezTo>
                <a:cubicBezTo>
                  <a:pt x="1998590" y="998707"/>
                  <a:pt x="1993256" y="977627"/>
                  <a:pt x="1993256" y="950323"/>
                </a:cubicBezTo>
                <a:cubicBezTo>
                  <a:pt x="1993256" y="948373"/>
                  <a:pt x="1993485" y="942694"/>
                  <a:pt x="1993944" y="933287"/>
                </a:cubicBezTo>
                <a:cubicBezTo>
                  <a:pt x="2011840" y="923192"/>
                  <a:pt x="2030138" y="918144"/>
                  <a:pt x="2048838" y="918144"/>
                </a:cubicBezTo>
                <a:close/>
                <a:moveTo>
                  <a:pt x="379898" y="883555"/>
                </a:moveTo>
                <a:cubicBezTo>
                  <a:pt x="394697" y="883555"/>
                  <a:pt x="410586" y="887456"/>
                  <a:pt x="427565" y="895257"/>
                </a:cubicBezTo>
                <a:lnTo>
                  <a:pt x="427565" y="1010380"/>
                </a:lnTo>
                <a:cubicBezTo>
                  <a:pt x="410013" y="1025638"/>
                  <a:pt x="391428" y="1033267"/>
                  <a:pt x="371810" y="1033267"/>
                </a:cubicBezTo>
                <a:cubicBezTo>
                  <a:pt x="336820" y="1033267"/>
                  <a:pt x="319325" y="1008831"/>
                  <a:pt x="319325" y="959960"/>
                </a:cubicBezTo>
                <a:cubicBezTo>
                  <a:pt x="319325" y="935754"/>
                  <a:pt x="324660" y="916968"/>
                  <a:pt x="335329" y="903603"/>
                </a:cubicBezTo>
                <a:cubicBezTo>
                  <a:pt x="345998" y="890238"/>
                  <a:pt x="360854" y="883555"/>
                  <a:pt x="379898" y="883555"/>
                </a:cubicBezTo>
                <a:close/>
                <a:moveTo>
                  <a:pt x="598629" y="881146"/>
                </a:moveTo>
                <a:cubicBezTo>
                  <a:pt x="633160" y="881146"/>
                  <a:pt x="650885" y="900477"/>
                  <a:pt x="651802" y="939138"/>
                </a:cubicBezTo>
                <a:lnTo>
                  <a:pt x="537712" y="939138"/>
                </a:lnTo>
                <a:cubicBezTo>
                  <a:pt x="539318" y="921127"/>
                  <a:pt x="545513" y="906958"/>
                  <a:pt x="556297" y="896634"/>
                </a:cubicBezTo>
                <a:cubicBezTo>
                  <a:pt x="567081" y="886309"/>
                  <a:pt x="581191" y="881146"/>
                  <a:pt x="598629" y="881146"/>
                </a:cubicBezTo>
                <a:close/>
                <a:moveTo>
                  <a:pt x="600350" y="856538"/>
                </a:moveTo>
                <a:cubicBezTo>
                  <a:pt x="572128" y="856538"/>
                  <a:pt x="549471" y="865917"/>
                  <a:pt x="532377" y="884674"/>
                </a:cubicBezTo>
                <a:cubicBezTo>
                  <a:pt x="515284" y="903431"/>
                  <a:pt x="506737" y="928698"/>
                  <a:pt x="506737" y="960476"/>
                </a:cubicBezTo>
                <a:cubicBezTo>
                  <a:pt x="506737" y="992483"/>
                  <a:pt x="515657" y="1017235"/>
                  <a:pt x="533496" y="1034730"/>
                </a:cubicBezTo>
                <a:cubicBezTo>
                  <a:pt x="551335" y="1052225"/>
                  <a:pt x="576430" y="1060972"/>
                  <a:pt x="608782" y="1060972"/>
                </a:cubicBezTo>
                <a:cubicBezTo>
                  <a:pt x="626908" y="1060972"/>
                  <a:pt x="649795" y="1055466"/>
                  <a:pt x="677443" y="1044452"/>
                </a:cubicBezTo>
                <a:lnTo>
                  <a:pt x="677443" y="1011585"/>
                </a:lnTo>
                <a:lnTo>
                  <a:pt x="676066" y="1011585"/>
                </a:lnTo>
                <a:cubicBezTo>
                  <a:pt x="653810" y="1027072"/>
                  <a:pt x="631554" y="1034816"/>
                  <a:pt x="609298" y="1034816"/>
                </a:cubicBezTo>
                <a:cubicBezTo>
                  <a:pt x="586927" y="1034816"/>
                  <a:pt x="569404" y="1028535"/>
                  <a:pt x="556727" y="1015973"/>
                </a:cubicBezTo>
                <a:cubicBezTo>
                  <a:pt x="544050" y="1003411"/>
                  <a:pt x="537712" y="985428"/>
                  <a:pt x="537712" y="962025"/>
                </a:cubicBezTo>
                <a:lnTo>
                  <a:pt x="681401" y="962025"/>
                </a:lnTo>
                <a:lnTo>
                  <a:pt x="681401" y="945333"/>
                </a:lnTo>
                <a:cubicBezTo>
                  <a:pt x="681401" y="916882"/>
                  <a:pt x="674317" y="894970"/>
                  <a:pt x="660148" y="879597"/>
                </a:cubicBezTo>
                <a:cubicBezTo>
                  <a:pt x="645980" y="864225"/>
                  <a:pt x="626047" y="856538"/>
                  <a:pt x="600350" y="856538"/>
                </a:cubicBezTo>
                <a:close/>
                <a:moveTo>
                  <a:pt x="918005" y="851720"/>
                </a:moveTo>
                <a:lnTo>
                  <a:pt x="918005" y="927608"/>
                </a:lnTo>
                <a:cubicBezTo>
                  <a:pt x="900223" y="923708"/>
                  <a:pt x="888005" y="918947"/>
                  <a:pt x="881351" y="913326"/>
                </a:cubicBezTo>
                <a:cubicBezTo>
                  <a:pt x="874697" y="907704"/>
                  <a:pt x="871370" y="899444"/>
                  <a:pt x="871370" y="888546"/>
                </a:cubicBezTo>
                <a:cubicBezTo>
                  <a:pt x="871370" y="878106"/>
                  <a:pt x="875558" y="869645"/>
                  <a:pt x="883932" y="863163"/>
                </a:cubicBezTo>
                <a:cubicBezTo>
                  <a:pt x="892307" y="856682"/>
                  <a:pt x="903665" y="852867"/>
                  <a:pt x="918005" y="851720"/>
                </a:cubicBezTo>
                <a:close/>
                <a:moveTo>
                  <a:pt x="2598735" y="797170"/>
                </a:moveTo>
                <a:lnTo>
                  <a:pt x="2598735" y="821089"/>
                </a:lnTo>
                <a:lnTo>
                  <a:pt x="2632807" y="821089"/>
                </a:lnTo>
                <a:lnTo>
                  <a:pt x="2632807" y="1032579"/>
                </a:lnTo>
                <a:lnTo>
                  <a:pt x="2598735" y="1032579"/>
                </a:lnTo>
                <a:lnTo>
                  <a:pt x="2598735" y="1056498"/>
                </a:lnTo>
                <a:lnTo>
                  <a:pt x="2698715" y="1056498"/>
                </a:lnTo>
                <a:lnTo>
                  <a:pt x="2698715" y="1032579"/>
                </a:lnTo>
                <a:lnTo>
                  <a:pt x="2664814" y="1032579"/>
                </a:lnTo>
                <a:lnTo>
                  <a:pt x="2664814" y="821089"/>
                </a:lnTo>
                <a:lnTo>
                  <a:pt x="2698715" y="821089"/>
                </a:lnTo>
                <a:lnTo>
                  <a:pt x="2698715" y="797170"/>
                </a:lnTo>
                <a:close/>
                <a:moveTo>
                  <a:pt x="2314301" y="797170"/>
                </a:moveTo>
                <a:lnTo>
                  <a:pt x="2314301" y="1056498"/>
                </a:lnTo>
                <a:lnTo>
                  <a:pt x="2344071" y="1056498"/>
                </a:lnTo>
                <a:lnTo>
                  <a:pt x="2344071" y="833823"/>
                </a:lnTo>
                <a:lnTo>
                  <a:pt x="2418927" y="985944"/>
                </a:lnTo>
                <a:lnTo>
                  <a:pt x="2436479" y="985944"/>
                </a:lnTo>
                <a:lnTo>
                  <a:pt x="2511335" y="833823"/>
                </a:lnTo>
                <a:lnTo>
                  <a:pt x="2511335" y="1056498"/>
                </a:lnTo>
                <a:lnTo>
                  <a:pt x="2543343" y="1056498"/>
                </a:lnTo>
                <a:lnTo>
                  <a:pt x="2543343" y="797170"/>
                </a:lnTo>
                <a:lnTo>
                  <a:pt x="2502043" y="797170"/>
                </a:lnTo>
                <a:lnTo>
                  <a:pt x="2428736" y="946365"/>
                </a:lnTo>
                <a:lnTo>
                  <a:pt x="2355256" y="797170"/>
                </a:lnTo>
                <a:close/>
                <a:moveTo>
                  <a:pt x="1620585" y="797170"/>
                </a:moveTo>
                <a:lnTo>
                  <a:pt x="1620585" y="825047"/>
                </a:lnTo>
                <a:lnTo>
                  <a:pt x="1768748" y="825047"/>
                </a:lnTo>
                <a:lnTo>
                  <a:pt x="1645021" y="1056498"/>
                </a:lnTo>
                <a:lnTo>
                  <a:pt x="1679609" y="1056498"/>
                </a:lnTo>
                <a:lnTo>
                  <a:pt x="1795937" y="833135"/>
                </a:lnTo>
                <a:lnTo>
                  <a:pt x="1795937" y="797170"/>
                </a:lnTo>
                <a:close/>
                <a:moveTo>
                  <a:pt x="1264863" y="796309"/>
                </a:moveTo>
                <a:cubicBezTo>
                  <a:pt x="1263715" y="809158"/>
                  <a:pt x="1258610" y="818537"/>
                  <a:pt x="1249547" y="824445"/>
                </a:cubicBezTo>
                <a:cubicBezTo>
                  <a:pt x="1240484" y="830353"/>
                  <a:pt x="1225398" y="833364"/>
                  <a:pt x="1204290" y="833479"/>
                </a:cubicBezTo>
                <a:lnTo>
                  <a:pt x="1204290" y="854473"/>
                </a:lnTo>
                <a:lnTo>
                  <a:pt x="1258324" y="854473"/>
                </a:lnTo>
                <a:lnTo>
                  <a:pt x="1258324" y="1032751"/>
                </a:lnTo>
                <a:lnTo>
                  <a:pt x="1204290" y="1032751"/>
                </a:lnTo>
                <a:lnTo>
                  <a:pt x="1204290" y="1056498"/>
                </a:lnTo>
                <a:lnTo>
                  <a:pt x="1342300" y="1056498"/>
                </a:lnTo>
                <a:lnTo>
                  <a:pt x="1342300" y="1032751"/>
                </a:lnTo>
                <a:lnTo>
                  <a:pt x="1289298" y="1032751"/>
                </a:lnTo>
                <a:lnTo>
                  <a:pt x="1289298" y="796309"/>
                </a:lnTo>
                <a:close/>
                <a:moveTo>
                  <a:pt x="2086352" y="792351"/>
                </a:moveTo>
                <a:cubicBezTo>
                  <a:pt x="2045970" y="792351"/>
                  <a:pt x="2014909" y="805516"/>
                  <a:pt x="1993170" y="831844"/>
                </a:cubicBezTo>
                <a:cubicBezTo>
                  <a:pt x="1971430" y="858173"/>
                  <a:pt x="1960560" y="895142"/>
                  <a:pt x="1960560" y="942752"/>
                </a:cubicBezTo>
                <a:cubicBezTo>
                  <a:pt x="1960560" y="981413"/>
                  <a:pt x="1968676" y="1010925"/>
                  <a:pt x="1984910" y="1031288"/>
                </a:cubicBezTo>
                <a:cubicBezTo>
                  <a:pt x="2001143" y="1051651"/>
                  <a:pt x="2023886" y="1061833"/>
                  <a:pt x="2053140" y="1061833"/>
                </a:cubicBezTo>
                <a:cubicBezTo>
                  <a:pt x="2078379" y="1061833"/>
                  <a:pt x="2099488" y="1053458"/>
                  <a:pt x="2116467" y="1036709"/>
                </a:cubicBezTo>
                <a:cubicBezTo>
                  <a:pt x="2133445" y="1019959"/>
                  <a:pt x="2141935" y="998621"/>
                  <a:pt x="2141935" y="972694"/>
                </a:cubicBezTo>
                <a:cubicBezTo>
                  <a:pt x="2141935" y="946652"/>
                  <a:pt x="2134105" y="926662"/>
                  <a:pt x="2118446" y="912723"/>
                </a:cubicBezTo>
                <a:cubicBezTo>
                  <a:pt x="2102786" y="898785"/>
                  <a:pt x="2082394" y="891815"/>
                  <a:pt x="2057270" y="891815"/>
                </a:cubicBezTo>
                <a:cubicBezTo>
                  <a:pt x="2036735" y="891815"/>
                  <a:pt x="2015626" y="898297"/>
                  <a:pt x="1993944" y="911261"/>
                </a:cubicBezTo>
                <a:cubicBezTo>
                  <a:pt x="1996468" y="882580"/>
                  <a:pt x="2005301" y="860181"/>
                  <a:pt x="2020445" y="844062"/>
                </a:cubicBezTo>
                <a:cubicBezTo>
                  <a:pt x="2035588" y="827944"/>
                  <a:pt x="2055836" y="819885"/>
                  <a:pt x="2081190" y="819885"/>
                </a:cubicBezTo>
                <a:cubicBezTo>
                  <a:pt x="2094038" y="819885"/>
                  <a:pt x="2105281" y="822236"/>
                  <a:pt x="2114918" y="826940"/>
                </a:cubicBezTo>
                <a:lnTo>
                  <a:pt x="2116983" y="826940"/>
                </a:lnTo>
                <a:lnTo>
                  <a:pt x="2116983" y="796481"/>
                </a:lnTo>
                <a:cubicBezTo>
                  <a:pt x="2108723" y="793728"/>
                  <a:pt x="2098513" y="792351"/>
                  <a:pt x="2086352" y="792351"/>
                </a:cubicBezTo>
                <a:close/>
                <a:moveTo>
                  <a:pt x="1481012" y="791835"/>
                </a:moveTo>
                <a:cubicBezTo>
                  <a:pt x="1456232" y="791835"/>
                  <a:pt x="1432256" y="797342"/>
                  <a:pt x="1409082" y="808355"/>
                </a:cubicBezTo>
                <a:lnTo>
                  <a:pt x="1409082" y="841911"/>
                </a:lnTo>
                <a:lnTo>
                  <a:pt x="1410803" y="841911"/>
                </a:lnTo>
                <a:cubicBezTo>
                  <a:pt x="1433517" y="826997"/>
                  <a:pt x="1456634" y="819541"/>
                  <a:pt x="1480152" y="819541"/>
                </a:cubicBezTo>
                <a:cubicBezTo>
                  <a:pt x="1496213" y="819541"/>
                  <a:pt x="1508918" y="823498"/>
                  <a:pt x="1518268" y="831414"/>
                </a:cubicBezTo>
                <a:cubicBezTo>
                  <a:pt x="1527618" y="839330"/>
                  <a:pt x="1532293" y="850343"/>
                  <a:pt x="1532293" y="864454"/>
                </a:cubicBezTo>
                <a:cubicBezTo>
                  <a:pt x="1532293" y="880400"/>
                  <a:pt x="1526729" y="896347"/>
                  <a:pt x="1515601" y="912293"/>
                </a:cubicBezTo>
                <a:cubicBezTo>
                  <a:pt x="1504473" y="928239"/>
                  <a:pt x="1487465" y="946710"/>
                  <a:pt x="1464578" y="967704"/>
                </a:cubicBezTo>
                <a:cubicBezTo>
                  <a:pt x="1441691" y="988698"/>
                  <a:pt x="1421070" y="1007111"/>
                  <a:pt x="1402715" y="1022942"/>
                </a:cubicBezTo>
                <a:lnTo>
                  <a:pt x="1402715" y="1056498"/>
                </a:lnTo>
                <a:lnTo>
                  <a:pt x="1576174" y="1056498"/>
                </a:lnTo>
                <a:lnTo>
                  <a:pt x="1576174" y="1028793"/>
                </a:lnTo>
                <a:lnTo>
                  <a:pt x="1434034" y="1028793"/>
                </a:lnTo>
                <a:cubicBezTo>
                  <a:pt x="1474875" y="994032"/>
                  <a:pt x="1500974" y="970973"/>
                  <a:pt x="1512331" y="959616"/>
                </a:cubicBezTo>
                <a:cubicBezTo>
                  <a:pt x="1523689" y="948258"/>
                  <a:pt x="1533440" y="937532"/>
                  <a:pt x="1541585" y="927436"/>
                </a:cubicBezTo>
                <a:cubicBezTo>
                  <a:pt x="1549731" y="917341"/>
                  <a:pt x="1555725" y="906958"/>
                  <a:pt x="1559568" y="896289"/>
                </a:cubicBezTo>
                <a:cubicBezTo>
                  <a:pt x="1563411" y="885620"/>
                  <a:pt x="1565333" y="874435"/>
                  <a:pt x="1565333" y="862733"/>
                </a:cubicBezTo>
                <a:cubicBezTo>
                  <a:pt x="1565333" y="840821"/>
                  <a:pt x="1557818" y="823527"/>
                  <a:pt x="1542790" y="810850"/>
                </a:cubicBezTo>
                <a:cubicBezTo>
                  <a:pt x="1527761" y="798174"/>
                  <a:pt x="1507169" y="791835"/>
                  <a:pt x="1481012" y="791835"/>
                </a:cubicBezTo>
                <a:close/>
                <a:moveTo>
                  <a:pt x="427565" y="785640"/>
                </a:moveTo>
                <a:lnTo>
                  <a:pt x="427565" y="871854"/>
                </a:lnTo>
                <a:cubicBezTo>
                  <a:pt x="408292" y="861643"/>
                  <a:pt x="390223" y="856538"/>
                  <a:pt x="373359" y="856538"/>
                </a:cubicBezTo>
                <a:cubicBezTo>
                  <a:pt x="349267" y="856538"/>
                  <a:pt x="329019" y="866232"/>
                  <a:pt x="312614" y="885620"/>
                </a:cubicBezTo>
                <a:cubicBezTo>
                  <a:pt x="296209" y="905008"/>
                  <a:pt x="288006" y="930132"/>
                  <a:pt x="288006" y="960992"/>
                </a:cubicBezTo>
                <a:cubicBezTo>
                  <a:pt x="288006" y="992197"/>
                  <a:pt x="294803" y="1016804"/>
                  <a:pt x="308398" y="1034816"/>
                </a:cubicBezTo>
                <a:cubicBezTo>
                  <a:pt x="321992" y="1052827"/>
                  <a:pt x="340262" y="1061833"/>
                  <a:pt x="363206" y="1061833"/>
                </a:cubicBezTo>
                <a:cubicBezTo>
                  <a:pt x="383971" y="1061833"/>
                  <a:pt x="405424" y="1052884"/>
                  <a:pt x="427565" y="1034988"/>
                </a:cubicBezTo>
                <a:lnTo>
                  <a:pt x="427565" y="1056498"/>
                </a:lnTo>
                <a:lnTo>
                  <a:pt x="457852" y="1056498"/>
                </a:lnTo>
                <a:lnTo>
                  <a:pt x="457852" y="785640"/>
                </a:lnTo>
                <a:close/>
                <a:moveTo>
                  <a:pt x="918005" y="785296"/>
                </a:moveTo>
                <a:lnTo>
                  <a:pt x="918005" y="829005"/>
                </a:lnTo>
                <a:cubicBezTo>
                  <a:pt x="894143" y="830841"/>
                  <a:pt x="875328" y="837581"/>
                  <a:pt x="861562" y="849225"/>
                </a:cubicBezTo>
                <a:cubicBezTo>
                  <a:pt x="847795" y="860869"/>
                  <a:pt x="840912" y="875467"/>
                  <a:pt x="840912" y="893020"/>
                </a:cubicBezTo>
                <a:cubicBezTo>
                  <a:pt x="840912" y="908163"/>
                  <a:pt x="845988" y="920840"/>
                  <a:pt x="856141" y="931050"/>
                </a:cubicBezTo>
                <a:cubicBezTo>
                  <a:pt x="866294" y="941260"/>
                  <a:pt x="886915" y="949176"/>
                  <a:pt x="918005" y="954797"/>
                </a:cubicBezTo>
                <a:lnTo>
                  <a:pt x="918005" y="1033783"/>
                </a:lnTo>
                <a:cubicBezTo>
                  <a:pt x="887374" y="1032636"/>
                  <a:pt x="861906" y="1024433"/>
                  <a:pt x="841600" y="1009175"/>
                </a:cubicBezTo>
                <a:lnTo>
                  <a:pt x="839707" y="1009175"/>
                </a:lnTo>
                <a:lnTo>
                  <a:pt x="839707" y="1041527"/>
                </a:lnTo>
                <a:cubicBezTo>
                  <a:pt x="862078" y="1051852"/>
                  <a:pt x="888177" y="1057072"/>
                  <a:pt x="918005" y="1057187"/>
                </a:cubicBezTo>
                <a:lnTo>
                  <a:pt x="918005" y="1119480"/>
                </a:lnTo>
                <a:lnTo>
                  <a:pt x="936246" y="1119480"/>
                </a:lnTo>
                <a:lnTo>
                  <a:pt x="936246" y="1056498"/>
                </a:lnTo>
                <a:cubicBezTo>
                  <a:pt x="959878" y="1053974"/>
                  <a:pt x="978520" y="1046747"/>
                  <a:pt x="992172" y="1034816"/>
                </a:cubicBezTo>
                <a:cubicBezTo>
                  <a:pt x="1005824" y="1022885"/>
                  <a:pt x="1012650" y="1008143"/>
                  <a:pt x="1012650" y="990591"/>
                </a:cubicBezTo>
                <a:cubicBezTo>
                  <a:pt x="1012650" y="979692"/>
                  <a:pt x="1010126" y="970285"/>
                  <a:pt x="1005079" y="962369"/>
                </a:cubicBezTo>
                <a:cubicBezTo>
                  <a:pt x="1000031" y="954453"/>
                  <a:pt x="992689" y="948144"/>
                  <a:pt x="983052" y="943440"/>
                </a:cubicBezTo>
                <a:cubicBezTo>
                  <a:pt x="973415" y="938736"/>
                  <a:pt x="957813" y="934320"/>
                  <a:pt x="936246" y="930190"/>
                </a:cubicBezTo>
                <a:lnTo>
                  <a:pt x="936246" y="851548"/>
                </a:lnTo>
                <a:cubicBezTo>
                  <a:pt x="959075" y="852925"/>
                  <a:pt x="980872" y="860324"/>
                  <a:pt x="1001637" y="873747"/>
                </a:cubicBezTo>
                <a:lnTo>
                  <a:pt x="1003530" y="873747"/>
                </a:lnTo>
                <a:lnTo>
                  <a:pt x="1003530" y="841739"/>
                </a:lnTo>
                <a:cubicBezTo>
                  <a:pt x="983798" y="833709"/>
                  <a:pt x="961370" y="829349"/>
                  <a:pt x="936246" y="828661"/>
                </a:cubicBezTo>
                <a:lnTo>
                  <a:pt x="936246" y="785296"/>
                </a:lnTo>
                <a:close/>
                <a:moveTo>
                  <a:pt x="2429080" y="534665"/>
                </a:moveTo>
                <a:lnTo>
                  <a:pt x="2429080" y="591108"/>
                </a:lnTo>
                <a:cubicBezTo>
                  <a:pt x="2409233" y="606940"/>
                  <a:pt x="2389730" y="614855"/>
                  <a:pt x="2370572" y="614855"/>
                </a:cubicBezTo>
                <a:cubicBezTo>
                  <a:pt x="2342350" y="614855"/>
                  <a:pt x="2328240" y="603211"/>
                  <a:pt x="2328240" y="579923"/>
                </a:cubicBezTo>
                <a:cubicBezTo>
                  <a:pt x="2328240" y="566730"/>
                  <a:pt x="2334348" y="556376"/>
                  <a:pt x="2346566" y="548862"/>
                </a:cubicBezTo>
                <a:cubicBezTo>
                  <a:pt x="2358784" y="541347"/>
                  <a:pt x="2386289" y="536615"/>
                  <a:pt x="2429080" y="534665"/>
                </a:cubicBezTo>
                <a:close/>
                <a:moveTo>
                  <a:pt x="1600405" y="534665"/>
                </a:moveTo>
                <a:lnTo>
                  <a:pt x="1600405" y="591108"/>
                </a:lnTo>
                <a:cubicBezTo>
                  <a:pt x="1580558" y="606940"/>
                  <a:pt x="1561055" y="614855"/>
                  <a:pt x="1541897" y="614855"/>
                </a:cubicBezTo>
                <a:cubicBezTo>
                  <a:pt x="1513675" y="614855"/>
                  <a:pt x="1499565" y="603211"/>
                  <a:pt x="1499565" y="579923"/>
                </a:cubicBezTo>
                <a:cubicBezTo>
                  <a:pt x="1499565" y="566730"/>
                  <a:pt x="1505674" y="556376"/>
                  <a:pt x="1517891" y="548862"/>
                </a:cubicBezTo>
                <a:cubicBezTo>
                  <a:pt x="1530109" y="541347"/>
                  <a:pt x="1557614" y="536615"/>
                  <a:pt x="1600405" y="534665"/>
                </a:cubicBezTo>
                <a:close/>
                <a:moveTo>
                  <a:pt x="2044192" y="463251"/>
                </a:moveTo>
                <a:cubicBezTo>
                  <a:pt x="2083082" y="463251"/>
                  <a:pt x="2102528" y="488948"/>
                  <a:pt x="2102528" y="540344"/>
                </a:cubicBezTo>
                <a:cubicBezTo>
                  <a:pt x="2102528" y="565009"/>
                  <a:pt x="2097480" y="583938"/>
                  <a:pt x="2087385" y="597131"/>
                </a:cubicBezTo>
                <a:cubicBezTo>
                  <a:pt x="2077289" y="610324"/>
                  <a:pt x="2062892" y="616920"/>
                  <a:pt x="2044192" y="616920"/>
                </a:cubicBezTo>
                <a:cubicBezTo>
                  <a:pt x="2025492" y="616920"/>
                  <a:pt x="2011095" y="610324"/>
                  <a:pt x="2000999" y="597131"/>
                </a:cubicBezTo>
                <a:cubicBezTo>
                  <a:pt x="1990904" y="583938"/>
                  <a:pt x="1985856" y="565009"/>
                  <a:pt x="1985856" y="540344"/>
                </a:cubicBezTo>
                <a:cubicBezTo>
                  <a:pt x="1985856" y="515334"/>
                  <a:pt x="1990904" y="496233"/>
                  <a:pt x="2000999" y="483040"/>
                </a:cubicBezTo>
                <a:cubicBezTo>
                  <a:pt x="2011095" y="469847"/>
                  <a:pt x="2025492" y="463251"/>
                  <a:pt x="2044192" y="463251"/>
                </a:cubicBezTo>
                <a:close/>
                <a:moveTo>
                  <a:pt x="1141554" y="462046"/>
                </a:moveTo>
                <a:cubicBezTo>
                  <a:pt x="1176085" y="462046"/>
                  <a:pt x="1193810" y="481377"/>
                  <a:pt x="1194727" y="520038"/>
                </a:cubicBezTo>
                <a:lnTo>
                  <a:pt x="1080637" y="520038"/>
                </a:lnTo>
                <a:cubicBezTo>
                  <a:pt x="1082243" y="502027"/>
                  <a:pt x="1088438" y="487858"/>
                  <a:pt x="1099222" y="477533"/>
                </a:cubicBezTo>
                <a:cubicBezTo>
                  <a:pt x="1110005" y="467209"/>
                  <a:pt x="1124116" y="462046"/>
                  <a:pt x="1141554" y="462046"/>
                </a:cubicBezTo>
                <a:close/>
                <a:moveTo>
                  <a:pt x="760554" y="462046"/>
                </a:moveTo>
                <a:cubicBezTo>
                  <a:pt x="795085" y="462046"/>
                  <a:pt x="812810" y="481377"/>
                  <a:pt x="813727" y="520038"/>
                </a:cubicBezTo>
                <a:lnTo>
                  <a:pt x="699637" y="520038"/>
                </a:lnTo>
                <a:cubicBezTo>
                  <a:pt x="701243" y="502027"/>
                  <a:pt x="707438" y="487858"/>
                  <a:pt x="718222" y="477533"/>
                </a:cubicBezTo>
                <a:cubicBezTo>
                  <a:pt x="729006" y="467209"/>
                  <a:pt x="743116" y="462046"/>
                  <a:pt x="760554" y="462046"/>
                </a:cubicBezTo>
                <a:close/>
                <a:moveTo>
                  <a:pt x="1264314" y="442945"/>
                </a:moveTo>
                <a:lnTo>
                  <a:pt x="1264314" y="637398"/>
                </a:lnTo>
                <a:lnTo>
                  <a:pt x="1294600" y="637398"/>
                </a:lnTo>
                <a:lnTo>
                  <a:pt x="1294600" y="442945"/>
                </a:lnTo>
                <a:close/>
                <a:moveTo>
                  <a:pt x="2375906" y="438299"/>
                </a:moveTo>
                <a:cubicBezTo>
                  <a:pt x="2356060" y="438299"/>
                  <a:pt x="2335410" y="441224"/>
                  <a:pt x="2313957" y="447075"/>
                </a:cubicBezTo>
                <a:lnTo>
                  <a:pt x="2313957" y="478566"/>
                </a:lnTo>
                <a:lnTo>
                  <a:pt x="2315333" y="478566"/>
                </a:lnTo>
                <a:cubicBezTo>
                  <a:pt x="2337130" y="469388"/>
                  <a:pt x="2356920" y="464799"/>
                  <a:pt x="2374702" y="464799"/>
                </a:cubicBezTo>
                <a:cubicBezTo>
                  <a:pt x="2394893" y="464799"/>
                  <a:pt x="2409004" y="468040"/>
                  <a:pt x="2417034" y="474522"/>
                </a:cubicBezTo>
                <a:cubicBezTo>
                  <a:pt x="2425065" y="481004"/>
                  <a:pt x="2429080" y="491013"/>
                  <a:pt x="2429080" y="504550"/>
                </a:cubicBezTo>
                <a:lnTo>
                  <a:pt x="2429080" y="510401"/>
                </a:lnTo>
                <a:cubicBezTo>
                  <a:pt x="2375046" y="512581"/>
                  <a:pt x="2339511" y="519378"/>
                  <a:pt x="2322475" y="530793"/>
                </a:cubicBezTo>
                <a:cubicBezTo>
                  <a:pt x="2305439" y="542208"/>
                  <a:pt x="2296921" y="559215"/>
                  <a:pt x="2296921" y="581815"/>
                </a:cubicBezTo>
                <a:cubicBezTo>
                  <a:pt x="2296921" y="599483"/>
                  <a:pt x="2302657" y="614052"/>
                  <a:pt x="2314129" y="625524"/>
                </a:cubicBezTo>
                <a:cubicBezTo>
                  <a:pt x="2325601" y="636997"/>
                  <a:pt x="2339999" y="642733"/>
                  <a:pt x="2357321" y="642733"/>
                </a:cubicBezTo>
                <a:cubicBezTo>
                  <a:pt x="2368105" y="642733"/>
                  <a:pt x="2378717" y="641155"/>
                  <a:pt x="2389157" y="638000"/>
                </a:cubicBezTo>
                <a:cubicBezTo>
                  <a:pt x="2399596" y="634846"/>
                  <a:pt x="2412904" y="627417"/>
                  <a:pt x="2429080" y="615716"/>
                </a:cubicBezTo>
                <a:lnTo>
                  <a:pt x="2429080" y="637398"/>
                </a:lnTo>
                <a:lnTo>
                  <a:pt x="2459194" y="637398"/>
                </a:lnTo>
                <a:lnTo>
                  <a:pt x="2459194" y="504378"/>
                </a:lnTo>
                <a:cubicBezTo>
                  <a:pt x="2459194" y="481778"/>
                  <a:pt x="2452512" y="465115"/>
                  <a:pt x="2439147" y="454388"/>
                </a:cubicBezTo>
                <a:cubicBezTo>
                  <a:pt x="2425782" y="443662"/>
                  <a:pt x="2404702" y="438299"/>
                  <a:pt x="2375906" y="438299"/>
                </a:cubicBezTo>
                <a:close/>
                <a:moveTo>
                  <a:pt x="1547231" y="438299"/>
                </a:moveTo>
                <a:cubicBezTo>
                  <a:pt x="1527385" y="438299"/>
                  <a:pt x="1506735" y="441224"/>
                  <a:pt x="1485282" y="447075"/>
                </a:cubicBezTo>
                <a:lnTo>
                  <a:pt x="1485282" y="478566"/>
                </a:lnTo>
                <a:lnTo>
                  <a:pt x="1486658" y="478566"/>
                </a:lnTo>
                <a:cubicBezTo>
                  <a:pt x="1508456" y="469388"/>
                  <a:pt x="1528245" y="464799"/>
                  <a:pt x="1546027" y="464799"/>
                </a:cubicBezTo>
                <a:cubicBezTo>
                  <a:pt x="1566218" y="464799"/>
                  <a:pt x="1580329" y="468040"/>
                  <a:pt x="1588359" y="474522"/>
                </a:cubicBezTo>
                <a:cubicBezTo>
                  <a:pt x="1596390" y="481004"/>
                  <a:pt x="1600405" y="491013"/>
                  <a:pt x="1600405" y="504550"/>
                </a:cubicBezTo>
                <a:lnTo>
                  <a:pt x="1600405" y="510401"/>
                </a:lnTo>
                <a:cubicBezTo>
                  <a:pt x="1546371" y="512581"/>
                  <a:pt x="1510836" y="519378"/>
                  <a:pt x="1493800" y="530793"/>
                </a:cubicBezTo>
                <a:cubicBezTo>
                  <a:pt x="1476764" y="542208"/>
                  <a:pt x="1468246" y="559215"/>
                  <a:pt x="1468246" y="581815"/>
                </a:cubicBezTo>
                <a:cubicBezTo>
                  <a:pt x="1468246" y="599483"/>
                  <a:pt x="1473982" y="614052"/>
                  <a:pt x="1485454" y="625524"/>
                </a:cubicBezTo>
                <a:cubicBezTo>
                  <a:pt x="1496926" y="636997"/>
                  <a:pt x="1511324" y="642733"/>
                  <a:pt x="1528647" y="642733"/>
                </a:cubicBezTo>
                <a:cubicBezTo>
                  <a:pt x="1539430" y="642733"/>
                  <a:pt x="1550042" y="641155"/>
                  <a:pt x="1560482" y="638000"/>
                </a:cubicBezTo>
                <a:cubicBezTo>
                  <a:pt x="1570922" y="634846"/>
                  <a:pt x="1584229" y="627417"/>
                  <a:pt x="1600405" y="615716"/>
                </a:cubicBezTo>
                <a:lnTo>
                  <a:pt x="1600405" y="637398"/>
                </a:lnTo>
                <a:lnTo>
                  <a:pt x="1630519" y="637398"/>
                </a:lnTo>
                <a:lnTo>
                  <a:pt x="1630519" y="504378"/>
                </a:lnTo>
                <a:cubicBezTo>
                  <a:pt x="1630519" y="481778"/>
                  <a:pt x="1623837" y="465115"/>
                  <a:pt x="1610472" y="454388"/>
                </a:cubicBezTo>
                <a:cubicBezTo>
                  <a:pt x="1597107" y="443662"/>
                  <a:pt x="1576027" y="438299"/>
                  <a:pt x="1547231" y="438299"/>
                </a:cubicBezTo>
                <a:close/>
                <a:moveTo>
                  <a:pt x="963504" y="438127"/>
                </a:moveTo>
                <a:cubicBezTo>
                  <a:pt x="934480" y="438127"/>
                  <a:pt x="911421" y="447247"/>
                  <a:pt x="894327" y="465488"/>
                </a:cubicBezTo>
                <a:cubicBezTo>
                  <a:pt x="877234" y="483728"/>
                  <a:pt x="868687" y="508738"/>
                  <a:pt x="868687" y="540516"/>
                </a:cubicBezTo>
                <a:cubicBezTo>
                  <a:pt x="868687" y="572982"/>
                  <a:pt x="876976" y="597991"/>
                  <a:pt x="893553" y="615544"/>
                </a:cubicBezTo>
                <a:cubicBezTo>
                  <a:pt x="910130" y="633096"/>
                  <a:pt x="933390" y="641872"/>
                  <a:pt x="963332" y="641872"/>
                </a:cubicBezTo>
                <a:cubicBezTo>
                  <a:pt x="980655" y="641872"/>
                  <a:pt x="1000961" y="636423"/>
                  <a:pt x="1024250" y="625524"/>
                </a:cubicBezTo>
                <a:lnTo>
                  <a:pt x="1024250" y="592485"/>
                </a:lnTo>
                <a:lnTo>
                  <a:pt x="1022873" y="592485"/>
                </a:lnTo>
                <a:cubicBezTo>
                  <a:pt x="1001994" y="607972"/>
                  <a:pt x="981975" y="615716"/>
                  <a:pt x="962816" y="615716"/>
                </a:cubicBezTo>
                <a:cubicBezTo>
                  <a:pt x="942854" y="615716"/>
                  <a:pt x="927396" y="609291"/>
                  <a:pt x="916440" y="596442"/>
                </a:cubicBezTo>
                <a:cubicBezTo>
                  <a:pt x="905484" y="583594"/>
                  <a:pt x="900006" y="564951"/>
                  <a:pt x="900006" y="540516"/>
                </a:cubicBezTo>
                <a:cubicBezTo>
                  <a:pt x="900006" y="516080"/>
                  <a:pt x="905513" y="497266"/>
                  <a:pt x="916526" y="484073"/>
                </a:cubicBezTo>
                <a:cubicBezTo>
                  <a:pt x="927539" y="470880"/>
                  <a:pt x="942969" y="464283"/>
                  <a:pt x="962816" y="464283"/>
                </a:cubicBezTo>
                <a:cubicBezTo>
                  <a:pt x="981401" y="464283"/>
                  <a:pt x="1001420" y="472142"/>
                  <a:pt x="1022873" y="487858"/>
                </a:cubicBezTo>
                <a:lnTo>
                  <a:pt x="1024250" y="487858"/>
                </a:lnTo>
                <a:lnTo>
                  <a:pt x="1024250" y="454130"/>
                </a:lnTo>
                <a:cubicBezTo>
                  <a:pt x="1002911" y="443461"/>
                  <a:pt x="982663" y="438127"/>
                  <a:pt x="963504" y="438127"/>
                </a:cubicBezTo>
                <a:close/>
                <a:moveTo>
                  <a:pt x="2044192" y="437438"/>
                </a:moveTo>
                <a:cubicBezTo>
                  <a:pt x="2016773" y="437438"/>
                  <a:pt x="1994976" y="446673"/>
                  <a:pt x="1978800" y="465144"/>
                </a:cubicBezTo>
                <a:cubicBezTo>
                  <a:pt x="1962625" y="483614"/>
                  <a:pt x="1954537" y="508680"/>
                  <a:pt x="1954537" y="540344"/>
                </a:cubicBezTo>
                <a:cubicBezTo>
                  <a:pt x="1954537" y="572007"/>
                  <a:pt x="1962567" y="596987"/>
                  <a:pt x="1978628" y="615286"/>
                </a:cubicBezTo>
                <a:cubicBezTo>
                  <a:pt x="1994689" y="633584"/>
                  <a:pt x="2016544" y="642733"/>
                  <a:pt x="2044192" y="642733"/>
                </a:cubicBezTo>
                <a:cubicBezTo>
                  <a:pt x="2071725" y="642733"/>
                  <a:pt x="2093551" y="633641"/>
                  <a:pt x="2109669" y="615458"/>
                </a:cubicBezTo>
                <a:cubicBezTo>
                  <a:pt x="2125788" y="597274"/>
                  <a:pt x="2133847" y="572236"/>
                  <a:pt x="2133847" y="540344"/>
                </a:cubicBezTo>
                <a:cubicBezTo>
                  <a:pt x="2133847" y="508451"/>
                  <a:pt x="2125759" y="483327"/>
                  <a:pt x="2109583" y="464971"/>
                </a:cubicBezTo>
                <a:cubicBezTo>
                  <a:pt x="2093407" y="446616"/>
                  <a:pt x="2071610" y="437438"/>
                  <a:pt x="2044192" y="437438"/>
                </a:cubicBezTo>
                <a:close/>
                <a:moveTo>
                  <a:pt x="1143275" y="437438"/>
                </a:moveTo>
                <a:cubicBezTo>
                  <a:pt x="1115053" y="437438"/>
                  <a:pt x="1092396" y="446817"/>
                  <a:pt x="1075302" y="465574"/>
                </a:cubicBezTo>
                <a:cubicBezTo>
                  <a:pt x="1058209" y="484331"/>
                  <a:pt x="1049662" y="509598"/>
                  <a:pt x="1049662" y="541376"/>
                </a:cubicBezTo>
                <a:cubicBezTo>
                  <a:pt x="1049662" y="573383"/>
                  <a:pt x="1058581" y="598135"/>
                  <a:pt x="1076421" y="615630"/>
                </a:cubicBezTo>
                <a:cubicBezTo>
                  <a:pt x="1094260" y="633125"/>
                  <a:pt x="1119355" y="641872"/>
                  <a:pt x="1151707" y="641872"/>
                </a:cubicBezTo>
                <a:cubicBezTo>
                  <a:pt x="1169833" y="641872"/>
                  <a:pt x="1192720" y="636366"/>
                  <a:pt x="1220368" y="625352"/>
                </a:cubicBezTo>
                <a:lnTo>
                  <a:pt x="1220368" y="592485"/>
                </a:lnTo>
                <a:lnTo>
                  <a:pt x="1218991" y="592485"/>
                </a:lnTo>
                <a:cubicBezTo>
                  <a:pt x="1196735" y="607972"/>
                  <a:pt x="1174479" y="615716"/>
                  <a:pt x="1152223" y="615716"/>
                </a:cubicBezTo>
                <a:cubicBezTo>
                  <a:pt x="1129852" y="615716"/>
                  <a:pt x="1112329" y="609435"/>
                  <a:pt x="1099652" y="596873"/>
                </a:cubicBezTo>
                <a:cubicBezTo>
                  <a:pt x="1086975" y="584311"/>
                  <a:pt x="1080637" y="566328"/>
                  <a:pt x="1080637" y="542925"/>
                </a:cubicBezTo>
                <a:lnTo>
                  <a:pt x="1224326" y="542925"/>
                </a:lnTo>
                <a:lnTo>
                  <a:pt x="1224326" y="526233"/>
                </a:lnTo>
                <a:cubicBezTo>
                  <a:pt x="1224326" y="497782"/>
                  <a:pt x="1217242" y="475870"/>
                  <a:pt x="1203073" y="460497"/>
                </a:cubicBezTo>
                <a:cubicBezTo>
                  <a:pt x="1188905" y="445125"/>
                  <a:pt x="1168972" y="437438"/>
                  <a:pt x="1143275" y="437438"/>
                </a:cubicBezTo>
                <a:close/>
                <a:moveTo>
                  <a:pt x="762275" y="437438"/>
                </a:moveTo>
                <a:cubicBezTo>
                  <a:pt x="734053" y="437438"/>
                  <a:pt x="711396" y="446817"/>
                  <a:pt x="694302" y="465574"/>
                </a:cubicBezTo>
                <a:cubicBezTo>
                  <a:pt x="677209" y="484331"/>
                  <a:pt x="668662" y="509598"/>
                  <a:pt x="668662" y="541376"/>
                </a:cubicBezTo>
                <a:cubicBezTo>
                  <a:pt x="668662" y="573383"/>
                  <a:pt x="677582" y="598135"/>
                  <a:pt x="695421" y="615630"/>
                </a:cubicBezTo>
                <a:cubicBezTo>
                  <a:pt x="713260" y="633125"/>
                  <a:pt x="738355" y="641872"/>
                  <a:pt x="770707" y="641872"/>
                </a:cubicBezTo>
                <a:cubicBezTo>
                  <a:pt x="788833" y="641872"/>
                  <a:pt x="811720" y="636366"/>
                  <a:pt x="839368" y="625352"/>
                </a:cubicBezTo>
                <a:lnTo>
                  <a:pt x="839368" y="592485"/>
                </a:lnTo>
                <a:lnTo>
                  <a:pt x="837991" y="592485"/>
                </a:lnTo>
                <a:cubicBezTo>
                  <a:pt x="815735" y="607972"/>
                  <a:pt x="793479" y="615716"/>
                  <a:pt x="771223" y="615716"/>
                </a:cubicBezTo>
                <a:cubicBezTo>
                  <a:pt x="748852" y="615716"/>
                  <a:pt x="731329" y="609435"/>
                  <a:pt x="718652" y="596873"/>
                </a:cubicBezTo>
                <a:cubicBezTo>
                  <a:pt x="705975" y="584311"/>
                  <a:pt x="699637" y="566328"/>
                  <a:pt x="699637" y="542925"/>
                </a:cubicBezTo>
                <a:lnTo>
                  <a:pt x="843326" y="542925"/>
                </a:lnTo>
                <a:lnTo>
                  <a:pt x="843326" y="526233"/>
                </a:lnTo>
                <a:cubicBezTo>
                  <a:pt x="843326" y="497782"/>
                  <a:pt x="836242" y="475870"/>
                  <a:pt x="822074" y="460497"/>
                </a:cubicBezTo>
                <a:cubicBezTo>
                  <a:pt x="807905" y="445125"/>
                  <a:pt x="787972" y="437438"/>
                  <a:pt x="762275" y="437438"/>
                </a:cubicBezTo>
                <a:close/>
                <a:moveTo>
                  <a:pt x="488933" y="405259"/>
                </a:moveTo>
                <a:lnTo>
                  <a:pt x="532470" y="405259"/>
                </a:lnTo>
                <a:cubicBezTo>
                  <a:pt x="572967" y="405259"/>
                  <a:pt x="593215" y="420230"/>
                  <a:pt x="593215" y="450172"/>
                </a:cubicBezTo>
                <a:cubicBezTo>
                  <a:pt x="593215" y="468643"/>
                  <a:pt x="588053" y="482696"/>
                  <a:pt x="577728" y="492333"/>
                </a:cubicBezTo>
                <a:cubicBezTo>
                  <a:pt x="567403" y="501969"/>
                  <a:pt x="550367" y="506787"/>
                  <a:pt x="526619" y="506787"/>
                </a:cubicBezTo>
                <a:lnTo>
                  <a:pt x="488933" y="506787"/>
                </a:lnTo>
                <a:close/>
                <a:moveTo>
                  <a:pt x="2179746" y="387018"/>
                </a:moveTo>
                <a:lnTo>
                  <a:pt x="2179746" y="442945"/>
                </a:lnTo>
                <a:lnTo>
                  <a:pt x="2157376" y="442945"/>
                </a:lnTo>
                <a:lnTo>
                  <a:pt x="2157376" y="467725"/>
                </a:lnTo>
                <a:lnTo>
                  <a:pt x="2179574" y="467725"/>
                </a:lnTo>
                <a:lnTo>
                  <a:pt x="2179574" y="574932"/>
                </a:lnTo>
                <a:cubicBezTo>
                  <a:pt x="2179574" y="619100"/>
                  <a:pt x="2199651" y="641184"/>
                  <a:pt x="2239803" y="641184"/>
                </a:cubicBezTo>
                <a:cubicBezTo>
                  <a:pt x="2251620" y="641184"/>
                  <a:pt x="2264354" y="639520"/>
                  <a:pt x="2278005" y="636194"/>
                </a:cubicBezTo>
                <a:lnTo>
                  <a:pt x="2278005" y="608660"/>
                </a:lnTo>
                <a:lnTo>
                  <a:pt x="2276973" y="608660"/>
                </a:lnTo>
                <a:cubicBezTo>
                  <a:pt x="2266763" y="612790"/>
                  <a:pt x="2257413" y="614855"/>
                  <a:pt x="2248923" y="614855"/>
                </a:cubicBezTo>
                <a:cubicBezTo>
                  <a:pt x="2239975" y="614855"/>
                  <a:pt x="2232633" y="613450"/>
                  <a:pt x="2226897" y="610639"/>
                </a:cubicBezTo>
                <a:cubicBezTo>
                  <a:pt x="2221161" y="607829"/>
                  <a:pt x="2216888" y="603412"/>
                  <a:pt x="2214077" y="597389"/>
                </a:cubicBezTo>
                <a:cubicBezTo>
                  <a:pt x="2211266" y="591366"/>
                  <a:pt x="2209861" y="578144"/>
                  <a:pt x="2209861" y="557724"/>
                </a:cubicBezTo>
                <a:lnTo>
                  <a:pt x="2209861" y="467725"/>
                </a:lnTo>
                <a:lnTo>
                  <a:pt x="2278005" y="467725"/>
                </a:lnTo>
                <a:lnTo>
                  <a:pt x="2278005" y="442945"/>
                </a:lnTo>
                <a:lnTo>
                  <a:pt x="2209861" y="442945"/>
                </a:lnTo>
                <a:lnTo>
                  <a:pt x="2209861" y="387018"/>
                </a:lnTo>
                <a:close/>
                <a:moveTo>
                  <a:pt x="1836846" y="387018"/>
                </a:moveTo>
                <a:lnTo>
                  <a:pt x="1836846" y="442945"/>
                </a:lnTo>
                <a:lnTo>
                  <a:pt x="1814476" y="442945"/>
                </a:lnTo>
                <a:lnTo>
                  <a:pt x="1814476" y="467725"/>
                </a:lnTo>
                <a:lnTo>
                  <a:pt x="1836674" y="467725"/>
                </a:lnTo>
                <a:lnTo>
                  <a:pt x="1836674" y="574932"/>
                </a:lnTo>
                <a:cubicBezTo>
                  <a:pt x="1836674" y="619100"/>
                  <a:pt x="1856751" y="641184"/>
                  <a:pt x="1896903" y="641184"/>
                </a:cubicBezTo>
                <a:cubicBezTo>
                  <a:pt x="1908720" y="641184"/>
                  <a:pt x="1921454" y="639520"/>
                  <a:pt x="1935105" y="636194"/>
                </a:cubicBezTo>
                <a:lnTo>
                  <a:pt x="1935105" y="608660"/>
                </a:lnTo>
                <a:lnTo>
                  <a:pt x="1934073" y="608660"/>
                </a:lnTo>
                <a:cubicBezTo>
                  <a:pt x="1923863" y="612790"/>
                  <a:pt x="1914513" y="614855"/>
                  <a:pt x="1906024" y="614855"/>
                </a:cubicBezTo>
                <a:cubicBezTo>
                  <a:pt x="1897075" y="614855"/>
                  <a:pt x="1889733" y="613450"/>
                  <a:pt x="1883997" y="610639"/>
                </a:cubicBezTo>
                <a:cubicBezTo>
                  <a:pt x="1878261" y="607829"/>
                  <a:pt x="1873988" y="603412"/>
                  <a:pt x="1871177" y="597389"/>
                </a:cubicBezTo>
                <a:cubicBezTo>
                  <a:pt x="1868366" y="591366"/>
                  <a:pt x="1866961" y="578144"/>
                  <a:pt x="1866961" y="557724"/>
                </a:cubicBezTo>
                <a:lnTo>
                  <a:pt x="1866961" y="467725"/>
                </a:lnTo>
                <a:lnTo>
                  <a:pt x="1935105" y="467725"/>
                </a:lnTo>
                <a:lnTo>
                  <a:pt x="1935105" y="442945"/>
                </a:lnTo>
                <a:lnTo>
                  <a:pt x="1866961" y="442945"/>
                </a:lnTo>
                <a:lnTo>
                  <a:pt x="1866961" y="387018"/>
                </a:lnTo>
                <a:close/>
                <a:moveTo>
                  <a:pt x="1351071" y="387018"/>
                </a:moveTo>
                <a:lnTo>
                  <a:pt x="1351071" y="442945"/>
                </a:lnTo>
                <a:lnTo>
                  <a:pt x="1328701" y="442945"/>
                </a:lnTo>
                <a:lnTo>
                  <a:pt x="1328701" y="467725"/>
                </a:lnTo>
                <a:lnTo>
                  <a:pt x="1350899" y="467725"/>
                </a:lnTo>
                <a:lnTo>
                  <a:pt x="1350899" y="574932"/>
                </a:lnTo>
                <a:cubicBezTo>
                  <a:pt x="1350899" y="619100"/>
                  <a:pt x="1370976" y="641184"/>
                  <a:pt x="1411128" y="641184"/>
                </a:cubicBezTo>
                <a:cubicBezTo>
                  <a:pt x="1422945" y="641184"/>
                  <a:pt x="1435679" y="639520"/>
                  <a:pt x="1449330" y="636194"/>
                </a:cubicBezTo>
                <a:lnTo>
                  <a:pt x="1449330" y="608660"/>
                </a:lnTo>
                <a:lnTo>
                  <a:pt x="1448298" y="608660"/>
                </a:lnTo>
                <a:cubicBezTo>
                  <a:pt x="1438088" y="612790"/>
                  <a:pt x="1428738" y="614855"/>
                  <a:pt x="1420249" y="614855"/>
                </a:cubicBezTo>
                <a:cubicBezTo>
                  <a:pt x="1411300" y="614855"/>
                  <a:pt x="1403958" y="613450"/>
                  <a:pt x="1398222" y="610639"/>
                </a:cubicBezTo>
                <a:cubicBezTo>
                  <a:pt x="1392486" y="607829"/>
                  <a:pt x="1388213" y="603412"/>
                  <a:pt x="1385402" y="597389"/>
                </a:cubicBezTo>
                <a:cubicBezTo>
                  <a:pt x="1382591" y="591366"/>
                  <a:pt x="1381186" y="578144"/>
                  <a:pt x="1381186" y="557724"/>
                </a:cubicBezTo>
                <a:lnTo>
                  <a:pt x="1381186" y="467725"/>
                </a:lnTo>
                <a:lnTo>
                  <a:pt x="1449330" y="467725"/>
                </a:lnTo>
                <a:lnTo>
                  <a:pt x="1449330" y="442945"/>
                </a:lnTo>
                <a:lnTo>
                  <a:pt x="1381186" y="442945"/>
                </a:lnTo>
                <a:lnTo>
                  <a:pt x="1381186" y="387018"/>
                </a:lnTo>
                <a:close/>
                <a:moveTo>
                  <a:pt x="456926" y="378070"/>
                </a:moveTo>
                <a:lnTo>
                  <a:pt x="456926" y="637398"/>
                </a:lnTo>
                <a:lnTo>
                  <a:pt x="488933" y="637398"/>
                </a:lnTo>
                <a:lnTo>
                  <a:pt x="488933" y="533116"/>
                </a:lnTo>
                <a:lnTo>
                  <a:pt x="541763" y="533116"/>
                </a:lnTo>
                <a:lnTo>
                  <a:pt x="627116" y="637398"/>
                </a:lnTo>
                <a:lnTo>
                  <a:pt x="668932" y="637398"/>
                </a:lnTo>
                <a:lnTo>
                  <a:pt x="574286" y="523996"/>
                </a:lnTo>
                <a:cubicBezTo>
                  <a:pt x="609276" y="509426"/>
                  <a:pt x="626771" y="484302"/>
                  <a:pt x="626771" y="448624"/>
                </a:cubicBezTo>
                <a:cubicBezTo>
                  <a:pt x="626771" y="427515"/>
                  <a:pt x="619343" y="410479"/>
                  <a:pt x="604487" y="397515"/>
                </a:cubicBezTo>
                <a:cubicBezTo>
                  <a:pt x="589630" y="384552"/>
                  <a:pt x="564936" y="378070"/>
                  <a:pt x="530405" y="378070"/>
                </a:cubicBezTo>
                <a:close/>
                <a:moveTo>
                  <a:pt x="1262249" y="372563"/>
                </a:moveTo>
                <a:lnTo>
                  <a:pt x="1262249" y="404054"/>
                </a:lnTo>
                <a:lnTo>
                  <a:pt x="1296493" y="404054"/>
                </a:lnTo>
                <a:lnTo>
                  <a:pt x="1296493" y="372563"/>
                </a:lnTo>
                <a:close/>
                <a:moveTo>
                  <a:pt x="2512089" y="366540"/>
                </a:moveTo>
                <a:lnTo>
                  <a:pt x="2512089" y="637398"/>
                </a:lnTo>
                <a:lnTo>
                  <a:pt x="2542375" y="637398"/>
                </a:lnTo>
                <a:lnTo>
                  <a:pt x="2542375" y="366540"/>
                </a:lnTo>
                <a:close/>
                <a:moveTo>
                  <a:pt x="256066" y="0"/>
                </a:moveTo>
                <a:lnTo>
                  <a:pt x="2740417" y="0"/>
                </a:lnTo>
                <a:cubicBezTo>
                  <a:pt x="2881838" y="0"/>
                  <a:pt x="2996483" y="114645"/>
                  <a:pt x="2996483" y="256066"/>
                </a:cubicBezTo>
                <a:lnTo>
                  <a:pt x="2996483" y="1280302"/>
                </a:lnTo>
                <a:cubicBezTo>
                  <a:pt x="2996483" y="1421723"/>
                  <a:pt x="2881838" y="1536368"/>
                  <a:pt x="2740417" y="1536368"/>
                </a:cubicBezTo>
                <a:lnTo>
                  <a:pt x="256066" y="1536368"/>
                </a:lnTo>
                <a:cubicBezTo>
                  <a:pt x="114645" y="1536368"/>
                  <a:pt x="0" y="1421723"/>
                  <a:pt x="0" y="1280302"/>
                </a:cubicBezTo>
                <a:lnTo>
                  <a:pt x="0" y="256066"/>
                </a:lnTo>
                <a:cubicBezTo>
                  <a:pt x="0" y="114645"/>
                  <a:pt x="114645" y="0"/>
                  <a:pt x="256066" y="0"/>
                </a:cubicBezTo>
                <a:close/>
              </a:path>
            </a:pathLst>
          </a:custGeom>
          <a:solidFill>
            <a:srgbClr val="59546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pt-BR" sz="2800" dirty="0">
              <a:solidFill>
                <a:srgbClr val="595460"/>
              </a:solidFill>
            </a:endParaRPr>
          </a:p>
        </p:txBody>
      </p:sp>
      <p:sp>
        <p:nvSpPr>
          <p:cNvPr id="24" name="CaixaDeTexto 23">
            <a:extLst>
              <a:ext uri="{FF2B5EF4-FFF2-40B4-BE49-F238E27FC236}">
                <a16:creationId xmlns:a16="http://schemas.microsoft.com/office/drawing/2014/main" id="{7D8F272F-4A3E-4BDB-185F-2904A5777D58}"/>
              </a:ext>
            </a:extLst>
          </p:cNvPr>
          <p:cNvSpPr txBox="1"/>
          <p:nvPr/>
        </p:nvSpPr>
        <p:spPr>
          <a:xfrm>
            <a:off x="8102908" y="2491111"/>
            <a:ext cx="2996483" cy="1536368"/>
          </a:xfrm>
          <a:custGeom>
            <a:avLst/>
            <a:gdLst/>
            <a:ahLst/>
            <a:cxnLst/>
            <a:rect l="l" t="t" r="r" b="b"/>
            <a:pathLst>
              <a:path w="2996483" h="1536368">
                <a:moveTo>
                  <a:pt x="2054499" y="1153934"/>
                </a:moveTo>
                <a:lnTo>
                  <a:pt x="2054499" y="1210377"/>
                </a:lnTo>
                <a:cubicBezTo>
                  <a:pt x="2034653" y="1226209"/>
                  <a:pt x="2015150" y="1234124"/>
                  <a:pt x="1995991" y="1234124"/>
                </a:cubicBezTo>
                <a:cubicBezTo>
                  <a:pt x="1967770" y="1234124"/>
                  <a:pt x="1953659" y="1222480"/>
                  <a:pt x="1953659" y="1199192"/>
                </a:cubicBezTo>
                <a:cubicBezTo>
                  <a:pt x="1953659" y="1185999"/>
                  <a:pt x="1959768" y="1175645"/>
                  <a:pt x="1971986" y="1168131"/>
                </a:cubicBezTo>
                <a:cubicBezTo>
                  <a:pt x="1984203" y="1160616"/>
                  <a:pt x="2011708" y="1155884"/>
                  <a:pt x="2054499" y="1153934"/>
                </a:cubicBezTo>
                <a:close/>
                <a:moveTo>
                  <a:pt x="1635399" y="1153934"/>
                </a:moveTo>
                <a:lnTo>
                  <a:pt x="1635399" y="1210377"/>
                </a:lnTo>
                <a:cubicBezTo>
                  <a:pt x="1615553" y="1226209"/>
                  <a:pt x="1596050" y="1234124"/>
                  <a:pt x="1576891" y="1234124"/>
                </a:cubicBezTo>
                <a:cubicBezTo>
                  <a:pt x="1548670" y="1234124"/>
                  <a:pt x="1534559" y="1222480"/>
                  <a:pt x="1534559" y="1199192"/>
                </a:cubicBezTo>
                <a:cubicBezTo>
                  <a:pt x="1534559" y="1185999"/>
                  <a:pt x="1540668" y="1175645"/>
                  <a:pt x="1552886" y="1168131"/>
                </a:cubicBezTo>
                <a:cubicBezTo>
                  <a:pt x="1565104" y="1160616"/>
                  <a:pt x="1592608" y="1155884"/>
                  <a:pt x="1635399" y="1153934"/>
                </a:cubicBezTo>
                <a:close/>
                <a:moveTo>
                  <a:pt x="1092474" y="1153934"/>
                </a:moveTo>
                <a:lnTo>
                  <a:pt x="1092474" y="1210377"/>
                </a:lnTo>
                <a:cubicBezTo>
                  <a:pt x="1072627" y="1226209"/>
                  <a:pt x="1053125" y="1234124"/>
                  <a:pt x="1033966" y="1234124"/>
                </a:cubicBezTo>
                <a:cubicBezTo>
                  <a:pt x="1005745" y="1234124"/>
                  <a:pt x="991634" y="1222480"/>
                  <a:pt x="991634" y="1199192"/>
                </a:cubicBezTo>
                <a:cubicBezTo>
                  <a:pt x="991634" y="1185999"/>
                  <a:pt x="997743" y="1175645"/>
                  <a:pt x="1009961" y="1168131"/>
                </a:cubicBezTo>
                <a:cubicBezTo>
                  <a:pt x="1022179" y="1160616"/>
                  <a:pt x="1049683" y="1155884"/>
                  <a:pt x="1092474" y="1153934"/>
                </a:cubicBezTo>
                <a:close/>
                <a:moveTo>
                  <a:pt x="673374" y="1153934"/>
                </a:moveTo>
                <a:lnTo>
                  <a:pt x="673374" y="1210377"/>
                </a:lnTo>
                <a:cubicBezTo>
                  <a:pt x="653527" y="1226209"/>
                  <a:pt x="634025" y="1234124"/>
                  <a:pt x="614866" y="1234124"/>
                </a:cubicBezTo>
                <a:cubicBezTo>
                  <a:pt x="586645" y="1234124"/>
                  <a:pt x="572534" y="1222480"/>
                  <a:pt x="572534" y="1199192"/>
                </a:cubicBezTo>
                <a:cubicBezTo>
                  <a:pt x="572534" y="1185999"/>
                  <a:pt x="578643" y="1175645"/>
                  <a:pt x="590861" y="1168131"/>
                </a:cubicBezTo>
                <a:cubicBezTo>
                  <a:pt x="603079" y="1160616"/>
                  <a:pt x="630583" y="1155884"/>
                  <a:pt x="673374" y="1153934"/>
                </a:cubicBezTo>
                <a:close/>
                <a:moveTo>
                  <a:pt x="1796017" y="1083724"/>
                </a:moveTo>
                <a:cubicBezTo>
                  <a:pt x="1810817" y="1083724"/>
                  <a:pt x="1826705" y="1087625"/>
                  <a:pt x="1843684" y="1095426"/>
                </a:cubicBezTo>
                <a:lnTo>
                  <a:pt x="1843684" y="1210549"/>
                </a:lnTo>
                <a:cubicBezTo>
                  <a:pt x="1826132" y="1225807"/>
                  <a:pt x="1807547" y="1233436"/>
                  <a:pt x="1787929" y="1233436"/>
                </a:cubicBezTo>
                <a:cubicBezTo>
                  <a:pt x="1752939" y="1233436"/>
                  <a:pt x="1735444" y="1209000"/>
                  <a:pt x="1735444" y="1160129"/>
                </a:cubicBezTo>
                <a:cubicBezTo>
                  <a:pt x="1735444" y="1135923"/>
                  <a:pt x="1740779" y="1117137"/>
                  <a:pt x="1751448" y="1103772"/>
                </a:cubicBezTo>
                <a:cubicBezTo>
                  <a:pt x="1762117" y="1090407"/>
                  <a:pt x="1776974" y="1083724"/>
                  <a:pt x="1796017" y="1083724"/>
                </a:cubicBezTo>
                <a:close/>
                <a:moveTo>
                  <a:pt x="1261208" y="1062214"/>
                </a:moveTo>
                <a:lnTo>
                  <a:pt x="1261208" y="1256667"/>
                </a:lnTo>
                <a:lnTo>
                  <a:pt x="1291495" y="1256667"/>
                </a:lnTo>
                <a:lnTo>
                  <a:pt x="1291495" y="1062214"/>
                </a:lnTo>
                <a:close/>
                <a:moveTo>
                  <a:pt x="2201523" y="1057568"/>
                </a:moveTo>
                <a:cubicBezTo>
                  <a:pt x="2178120" y="1057568"/>
                  <a:pt x="2159420" y="1063046"/>
                  <a:pt x="2145424" y="1074002"/>
                </a:cubicBezTo>
                <a:cubicBezTo>
                  <a:pt x="2131428" y="1084957"/>
                  <a:pt x="2124430" y="1099040"/>
                  <a:pt x="2124430" y="1116248"/>
                </a:cubicBezTo>
                <a:cubicBezTo>
                  <a:pt x="2124430" y="1129785"/>
                  <a:pt x="2128417" y="1140884"/>
                  <a:pt x="2136390" y="1149546"/>
                </a:cubicBezTo>
                <a:cubicBezTo>
                  <a:pt x="2144363" y="1158207"/>
                  <a:pt x="2155634" y="1164259"/>
                  <a:pt x="2170204" y="1167701"/>
                </a:cubicBezTo>
                <a:cubicBezTo>
                  <a:pt x="2184773" y="1171142"/>
                  <a:pt x="2197680" y="1173953"/>
                  <a:pt x="2208923" y="1176133"/>
                </a:cubicBezTo>
                <a:cubicBezTo>
                  <a:pt x="2222345" y="1179230"/>
                  <a:pt x="2231178" y="1182958"/>
                  <a:pt x="2235423" y="1187318"/>
                </a:cubicBezTo>
                <a:cubicBezTo>
                  <a:pt x="2239668" y="1191677"/>
                  <a:pt x="2241790" y="1197815"/>
                  <a:pt x="2241790" y="1205731"/>
                </a:cubicBezTo>
                <a:cubicBezTo>
                  <a:pt x="2241790" y="1225922"/>
                  <a:pt x="2225787" y="1236017"/>
                  <a:pt x="2193779" y="1236017"/>
                </a:cubicBezTo>
                <a:cubicBezTo>
                  <a:pt x="2170949" y="1236017"/>
                  <a:pt x="2147948" y="1227413"/>
                  <a:pt x="2124774" y="1210205"/>
                </a:cubicBezTo>
                <a:lnTo>
                  <a:pt x="2123569" y="1210205"/>
                </a:lnTo>
                <a:lnTo>
                  <a:pt x="2123569" y="1245310"/>
                </a:lnTo>
                <a:cubicBezTo>
                  <a:pt x="2144908" y="1255979"/>
                  <a:pt x="2167737" y="1261313"/>
                  <a:pt x="2192058" y="1261313"/>
                </a:cubicBezTo>
                <a:cubicBezTo>
                  <a:pt x="2216609" y="1261313"/>
                  <a:pt x="2236169" y="1255778"/>
                  <a:pt x="2250739" y="1244707"/>
                </a:cubicBezTo>
                <a:cubicBezTo>
                  <a:pt x="2265308" y="1233637"/>
                  <a:pt x="2272593" y="1219211"/>
                  <a:pt x="2272593" y="1201429"/>
                </a:cubicBezTo>
                <a:cubicBezTo>
                  <a:pt x="2272593" y="1187662"/>
                  <a:pt x="2268635" y="1176448"/>
                  <a:pt x="2260719" y="1167787"/>
                </a:cubicBezTo>
                <a:cubicBezTo>
                  <a:pt x="2252803" y="1159125"/>
                  <a:pt x="2240987" y="1153074"/>
                  <a:pt x="2225270" y="1149632"/>
                </a:cubicBezTo>
                <a:lnTo>
                  <a:pt x="2187240" y="1141372"/>
                </a:lnTo>
                <a:cubicBezTo>
                  <a:pt x="2174391" y="1138160"/>
                  <a:pt x="2165816" y="1134431"/>
                  <a:pt x="2161514" y="1130187"/>
                </a:cubicBezTo>
                <a:cubicBezTo>
                  <a:pt x="2157211" y="1125942"/>
                  <a:pt x="2155061" y="1119804"/>
                  <a:pt x="2155061" y="1111774"/>
                </a:cubicBezTo>
                <a:cubicBezTo>
                  <a:pt x="2155061" y="1102711"/>
                  <a:pt x="2159076" y="1095627"/>
                  <a:pt x="2167106" y="1090522"/>
                </a:cubicBezTo>
                <a:cubicBezTo>
                  <a:pt x="2175137" y="1085416"/>
                  <a:pt x="2186093" y="1082864"/>
                  <a:pt x="2199974" y="1082864"/>
                </a:cubicBezTo>
                <a:cubicBezTo>
                  <a:pt x="2222460" y="1082864"/>
                  <a:pt x="2243740" y="1090263"/>
                  <a:pt x="2263817" y="1105062"/>
                </a:cubicBezTo>
                <a:lnTo>
                  <a:pt x="2265021" y="1105062"/>
                </a:lnTo>
                <a:lnTo>
                  <a:pt x="2265021" y="1071678"/>
                </a:lnTo>
                <a:cubicBezTo>
                  <a:pt x="2246781" y="1062271"/>
                  <a:pt x="2225615" y="1057568"/>
                  <a:pt x="2201523" y="1057568"/>
                </a:cubicBezTo>
                <a:close/>
                <a:moveTo>
                  <a:pt x="2001326" y="1057568"/>
                </a:moveTo>
                <a:cubicBezTo>
                  <a:pt x="1981479" y="1057568"/>
                  <a:pt x="1960829" y="1060493"/>
                  <a:pt x="1939376" y="1066344"/>
                </a:cubicBezTo>
                <a:lnTo>
                  <a:pt x="1939376" y="1097835"/>
                </a:lnTo>
                <a:lnTo>
                  <a:pt x="1940753" y="1097835"/>
                </a:lnTo>
                <a:cubicBezTo>
                  <a:pt x="1962550" y="1088657"/>
                  <a:pt x="1982339" y="1084068"/>
                  <a:pt x="2000121" y="1084068"/>
                </a:cubicBezTo>
                <a:cubicBezTo>
                  <a:pt x="2020312" y="1084068"/>
                  <a:pt x="2034423" y="1087309"/>
                  <a:pt x="2042453" y="1093791"/>
                </a:cubicBezTo>
                <a:cubicBezTo>
                  <a:pt x="2050484" y="1100273"/>
                  <a:pt x="2054499" y="1110282"/>
                  <a:pt x="2054499" y="1123820"/>
                </a:cubicBezTo>
                <a:lnTo>
                  <a:pt x="2054499" y="1129670"/>
                </a:lnTo>
                <a:cubicBezTo>
                  <a:pt x="2000465" y="1131850"/>
                  <a:pt x="1964930" y="1138647"/>
                  <a:pt x="1947894" y="1150062"/>
                </a:cubicBezTo>
                <a:cubicBezTo>
                  <a:pt x="1930858" y="1161477"/>
                  <a:pt x="1922340" y="1178484"/>
                  <a:pt x="1922340" y="1201085"/>
                </a:cubicBezTo>
                <a:cubicBezTo>
                  <a:pt x="1922340" y="1218752"/>
                  <a:pt x="1928076" y="1233321"/>
                  <a:pt x="1939548" y="1244794"/>
                </a:cubicBezTo>
                <a:cubicBezTo>
                  <a:pt x="1951020" y="1256266"/>
                  <a:pt x="1965418" y="1262002"/>
                  <a:pt x="1982741" y="1262002"/>
                </a:cubicBezTo>
                <a:cubicBezTo>
                  <a:pt x="1993525" y="1262002"/>
                  <a:pt x="2004137" y="1260424"/>
                  <a:pt x="2014576" y="1257270"/>
                </a:cubicBezTo>
                <a:cubicBezTo>
                  <a:pt x="2025016" y="1254115"/>
                  <a:pt x="2038323" y="1246686"/>
                  <a:pt x="2054499" y="1234985"/>
                </a:cubicBezTo>
                <a:lnTo>
                  <a:pt x="2054499" y="1256667"/>
                </a:lnTo>
                <a:lnTo>
                  <a:pt x="2084614" y="1256667"/>
                </a:lnTo>
                <a:lnTo>
                  <a:pt x="2084614" y="1123647"/>
                </a:lnTo>
                <a:cubicBezTo>
                  <a:pt x="2084614" y="1101047"/>
                  <a:pt x="2077931" y="1084384"/>
                  <a:pt x="2064566" y="1073657"/>
                </a:cubicBezTo>
                <a:cubicBezTo>
                  <a:pt x="2051201" y="1062931"/>
                  <a:pt x="2030121" y="1057568"/>
                  <a:pt x="2001326" y="1057568"/>
                </a:cubicBezTo>
                <a:close/>
                <a:moveTo>
                  <a:pt x="1582226" y="1057568"/>
                </a:moveTo>
                <a:cubicBezTo>
                  <a:pt x="1562379" y="1057568"/>
                  <a:pt x="1541729" y="1060493"/>
                  <a:pt x="1520276" y="1066344"/>
                </a:cubicBezTo>
                <a:lnTo>
                  <a:pt x="1520276" y="1097835"/>
                </a:lnTo>
                <a:lnTo>
                  <a:pt x="1521653" y="1097835"/>
                </a:lnTo>
                <a:cubicBezTo>
                  <a:pt x="1543450" y="1088657"/>
                  <a:pt x="1563239" y="1084068"/>
                  <a:pt x="1581021" y="1084068"/>
                </a:cubicBezTo>
                <a:cubicBezTo>
                  <a:pt x="1601212" y="1084068"/>
                  <a:pt x="1615323" y="1087309"/>
                  <a:pt x="1623353" y="1093791"/>
                </a:cubicBezTo>
                <a:cubicBezTo>
                  <a:pt x="1631384" y="1100273"/>
                  <a:pt x="1635399" y="1110282"/>
                  <a:pt x="1635399" y="1123820"/>
                </a:cubicBezTo>
                <a:lnTo>
                  <a:pt x="1635399" y="1129670"/>
                </a:lnTo>
                <a:cubicBezTo>
                  <a:pt x="1581365" y="1131850"/>
                  <a:pt x="1545830" y="1138647"/>
                  <a:pt x="1528794" y="1150062"/>
                </a:cubicBezTo>
                <a:cubicBezTo>
                  <a:pt x="1511758" y="1161477"/>
                  <a:pt x="1503240" y="1178484"/>
                  <a:pt x="1503240" y="1201085"/>
                </a:cubicBezTo>
                <a:cubicBezTo>
                  <a:pt x="1503240" y="1218752"/>
                  <a:pt x="1508976" y="1233321"/>
                  <a:pt x="1520448" y="1244794"/>
                </a:cubicBezTo>
                <a:cubicBezTo>
                  <a:pt x="1531920" y="1256266"/>
                  <a:pt x="1546318" y="1262002"/>
                  <a:pt x="1563641" y="1262002"/>
                </a:cubicBezTo>
                <a:cubicBezTo>
                  <a:pt x="1574425" y="1262002"/>
                  <a:pt x="1585037" y="1260424"/>
                  <a:pt x="1595476" y="1257270"/>
                </a:cubicBezTo>
                <a:cubicBezTo>
                  <a:pt x="1605916" y="1254115"/>
                  <a:pt x="1619223" y="1246686"/>
                  <a:pt x="1635399" y="1234985"/>
                </a:cubicBezTo>
                <a:lnTo>
                  <a:pt x="1635399" y="1256667"/>
                </a:lnTo>
                <a:lnTo>
                  <a:pt x="1665514" y="1256667"/>
                </a:lnTo>
                <a:lnTo>
                  <a:pt x="1665514" y="1123647"/>
                </a:lnTo>
                <a:cubicBezTo>
                  <a:pt x="1665514" y="1101047"/>
                  <a:pt x="1658831" y="1084384"/>
                  <a:pt x="1645466" y="1073657"/>
                </a:cubicBezTo>
                <a:cubicBezTo>
                  <a:pt x="1632101" y="1062931"/>
                  <a:pt x="1611021" y="1057568"/>
                  <a:pt x="1582226" y="1057568"/>
                </a:cubicBezTo>
                <a:close/>
                <a:moveTo>
                  <a:pt x="1410948" y="1057568"/>
                </a:moveTo>
                <a:cubicBezTo>
                  <a:pt x="1387545" y="1057568"/>
                  <a:pt x="1368845" y="1063046"/>
                  <a:pt x="1354849" y="1074002"/>
                </a:cubicBezTo>
                <a:cubicBezTo>
                  <a:pt x="1340853" y="1084957"/>
                  <a:pt x="1333855" y="1099040"/>
                  <a:pt x="1333855" y="1116248"/>
                </a:cubicBezTo>
                <a:cubicBezTo>
                  <a:pt x="1333855" y="1129785"/>
                  <a:pt x="1337841" y="1140884"/>
                  <a:pt x="1345815" y="1149546"/>
                </a:cubicBezTo>
                <a:cubicBezTo>
                  <a:pt x="1353788" y="1158207"/>
                  <a:pt x="1365059" y="1164259"/>
                  <a:pt x="1379629" y="1167701"/>
                </a:cubicBezTo>
                <a:cubicBezTo>
                  <a:pt x="1394199" y="1171142"/>
                  <a:pt x="1407105" y="1173953"/>
                  <a:pt x="1418347" y="1176133"/>
                </a:cubicBezTo>
                <a:cubicBezTo>
                  <a:pt x="1431770" y="1179230"/>
                  <a:pt x="1440603" y="1182958"/>
                  <a:pt x="1444848" y="1187318"/>
                </a:cubicBezTo>
                <a:cubicBezTo>
                  <a:pt x="1449093" y="1191677"/>
                  <a:pt x="1451215" y="1197815"/>
                  <a:pt x="1451215" y="1205731"/>
                </a:cubicBezTo>
                <a:cubicBezTo>
                  <a:pt x="1451215" y="1225922"/>
                  <a:pt x="1435211" y="1236017"/>
                  <a:pt x="1403204" y="1236017"/>
                </a:cubicBezTo>
                <a:cubicBezTo>
                  <a:pt x="1380375" y="1236017"/>
                  <a:pt x="1357373" y="1227413"/>
                  <a:pt x="1334199" y="1210205"/>
                </a:cubicBezTo>
                <a:lnTo>
                  <a:pt x="1332995" y="1210205"/>
                </a:lnTo>
                <a:lnTo>
                  <a:pt x="1332995" y="1245310"/>
                </a:lnTo>
                <a:cubicBezTo>
                  <a:pt x="1354333" y="1255979"/>
                  <a:pt x="1377162" y="1261313"/>
                  <a:pt x="1401483" y="1261313"/>
                </a:cubicBezTo>
                <a:cubicBezTo>
                  <a:pt x="1426034" y="1261313"/>
                  <a:pt x="1445594" y="1255778"/>
                  <a:pt x="1460163" y="1244707"/>
                </a:cubicBezTo>
                <a:cubicBezTo>
                  <a:pt x="1474733" y="1233637"/>
                  <a:pt x="1482018" y="1219211"/>
                  <a:pt x="1482018" y="1201429"/>
                </a:cubicBezTo>
                <a:cubicBezTo>
                  <a:pt x="1482018" y="1187662"/>
                  <a:pt x="1478060" y="1176448"/>
                  <a:pt x="1470144" y="1167787"/>
                </a:cubicBezTo>
                <a:cubicBezTo>
                  <a:pt x="1462229" y="1159125"/>
                  <a:pt x="1450412" y="1153074"/>
                  <a:pt x="1434695" y="1149632"/>
                </a:cubicBezTo>
                <a:lnTo>
                  <a:pt x="1396665" y="1141372"/>
                </a:lnTo>
                <a:cubicBezTo>
                  <a:pt x="1383816" y="1138160"/>
                  <a:pt x="1375241" y="1134431"/>
                  <a:pt x="1370939" y="1130187"/>
                </a:cubicBezTo>
                <a:cubicBezTo>
                  <a:pt x="1366637" y="1125942"/>
                  <a:pt x="1364486" y="1119804"/>
                  <a:pt x="1364486" y="1111774"/>
                </a:cubicBezTo>
                <a:cubicBezTo>
                  <a:pt x="1364486" y="1102711"/>
                  <a:pt x="1368501" y="1095627"/>
                  <a:pt x="1376531" y="1090522"/>
                </a:cubicBezTo>
                <a:cubicBezTo>
                  <a:pt x="1384562" y="1085416"/>
                  <a:pt x="1395518" y="1082864"/>
                  <a:pt x="1409399" y="1082864"/>
                </a:cubicBezTo>
                <a:cubicBezTo>
                  <a:pt x="1431885" y="1082864"/>
                  <a:pt x="1453165" y="1090263"/>
                  <a:pt x="1473242" y="1105062"/>
                </a:cubicBezTo>
                <a:lnTo>
                  <a:pt x="1474446" y="1105062"/>
                </a:lnTo>
                <a:lnTo>
                  <a:pt x="1474446" y="1071678"/>
                </a:lnTo>
                <a:cubicBezTo>
                  <a:pt x="1456206" y="1062271"/>
                  <a:pt x="1435039" y="1057568"/>
                  <a:pt x="1410948" y="1057568"/>
                </a:cubicBezTo>
                <a:close/>
                <a:moveTo>
                  <a:pt x="1039301" y="1057568"/>
                </a:moveTo>
                <a:cubicBezTo>
                  <a:pt x="1019454" y="1057568"/>
                  <a:pt x="998804" y="1060493"/>
                  <a:pt x="977351" y="1066344"/>
                </a:cubicBezTo>
                <a:lnTo>
                  <a:pt x="977351" y="1097835"/>
                </a:lnTo>
                <a:lnTo>
                  <a:pt x="978728" y="1097835"/>
                </a:lnTo>
                <a:cubicBezTo>
                  <a:pt x="1000525" y="1088657"/>
                  <a:pt x="1020315" y="1084068"/>
                  <a:pt x="1038096" y="1084068"/>
                </a:cubicBezTo>
                <a:cubicBezTo>
                  <a:pt x="1058287" y="1084068"/>
                  <a:pt x="1072398" y="1087309"/>
                  <a:pt x="1080429" y="1093791"/>
                </a:cubicBezTo>
                <a:cubicBezTo>
                  <a:pt x="1088459" y="1100273"/>
                  <a:pt x="1092474" y="1110282"/>
                  <a:pt x="1092474" y="1123820"/>
                </a:cubicBezTo>
                <a:lnTo>
                  <a:pt x="1092474" y="1129670"/>
                </a:lnTo>
                <a:cubicBezTo>
                  <a:pt x="1038441" y="1131850"/>
                  <a:pt x="1002905" y="1138647"/>
                  <a:pt x="985869" y="1150062"/>
                </a:cubicBezTo>
                <a:cubicBezTo>
                  <a:pt x="968833" y="1161477"/>
                  <a:pt x="960315" y="1178484"/>
                  <a:pt x="960315" y="1201085"/>
                </a:cubicBezTo>
                <a:cubicBezTo>
                  <a:pt x="960315" y="1218752"/>
                  <a:pt x="966051" y="1233321"/>
                  <a:pt x="977523" y="1244794"/>
                </a:cubicBezTo>
                <a:cubicBezTo>
                  <a:pt x="988995" y="1256266"/>
                  <a:pt x="1003393" y="1262002"/>
                  <a:pt x="1020716" y="1262002"/>
                </a:cubicBezTo>
                <a:cubicBezTo>
                  <a:pt x="1031500" y="1262002"/>
                  <a:pt x="1042111" y="1260424"/>
                  <a:pt x="1052551" y="1257270"/>
                </a:cubicBezTo>
                <a:cubicBezTo>
                  <a:pt x="1062991" y="1254115"/>
                  <a:pt x="1076299" y="1246686"/>
                  <a:pt x="1092474" y="1234985"/>
                </a:cubicBezTo>
                <a:lnTo>
                  <a:pt x="1092474" y="1256667"/>
                </a:lnTo>
                <a:lnTo>
                  <a:pt x="1122589" y="1256667"/>
                </a:lnTo>
                <a:lnTo>
                  <a:pt x="1122589" y="1123647"/>
                </a:lnTo>
                <a:cubicBezTo>
                  <a:pt x="1122589" y="1101047"/>
                  <a:pt x="1115906" y="1084384"/>
                  <a:pt x="1102541" y="1073657"/>
                </a:cubicBezTo>
                <a:cubicBezTo>
                  <a:pt x="1089176" y="1062931"/>
                  <a:pt x="1068096" y="1057568"/>
                  <a:pt x="1039301" y="1057568"/>
                </a:cubicBezTo>
                <a:close/>
                <a:moveTo>
                  <a:pt x="620201" y="1057568"/>
                </a:moveTo>
                <a:cubicBezTo>
                  <a:pt x="600354" y="1057568"/>
                  <a:pt x="579704" y="1060493"/>
                  <a:pt x="558251" y="1066344"/>
                </a:cubicBezTo>
                <a:lnTo>
                  <a:pt x="558251" y="1097835"/>
                </a:lnTo>
                <a:lnTo>
                  <a:pt x="559628" y="1097835"/>
                </a:lnTo>
                <a:cubicBezTo>
                  <a:pt x="581425" y="1088657"/>
                  <a:pt x="601214" y="1084068"/>
                  <a:pt x="618996" y="1084068"/>
                </a:cubicBezTo>
                <a:cubicBezTo>
                  <a:pt x="639187" y="1084068"/>
                  <a:pt x="653298" y="1087309"/>
                  <a:pt x="661329" y="1093791"/>
                </a:cubicBezTo>
                <a:cubicBezTo>
                  <a:pt x="669359" y="1100273"/>
                  <a:pt x="673374" y="1110282"/>
                  <a:pt x="673374" y="1123820"/>
                </a:cubicBezTo>
                <a:lnTo>
                  <a:pt x="673374" y="1129670"/>
                </a:lnTo>
                <a:cubicBezTo>
                  <a:pt x="619340" y="1131850"/>
                  <a:pt x="583805" y="1138647"/>
                  <a:pt x="566769" y="1150062"/>
                </a:cubicBezTo>
                <a:cubicBezTo>
                  <a:pt x="549733" y="1161477"/>
                  <a:pt x="541215" y="1178484"/>
                  <a:pt x="541215" y="1201085"/>
                </a:cubicBezTo>
                <a:cubicBezTo>
                  <a:pt x="541215" y="1218752"/>
                  <a:pt x="546951" y="1233321"/>
                  <a:pt x="558423" y="1244794"/>
                </a:cubicBezTo>
                <a:cubicBezTo>
                  <a:pt x="569895" y="1256266"/>
                  <a:pt x="584293" y="1262002"/>
                  <a:pt x="601616" y="1262002"/>
                </a:cubicBezTo>
                <a:cubicBezTo>
                  <a:pt x="612400" y="1262002"/>
                  <a:pt x="623011" y="1260424"/>
                  <a:pt x="633451" y="1257270"/>
                </a:cubicBezTo>
                <a:cubicBezTo>
                  <a:pt x="643891" y="1254115"/>
                  <a:pt x="657199" y="1246686"/>
                  <a:pt x="673374" y="1234985"/>
                </a:cubicBezTo>
                <a:lnTo>
                  <a:pt x="673374" y="1256667"/>
                </a:lnTo>
                <a:lnTo>
                  <a:pt x="703489" y="1256667"/>
                </a:lnTo>
                <a:lnTo>
                  <a:pt x="703489" y="1123647"/>
                </a:lnTo>
                <a:cubicBezTo>
                  <a:pt x="703489" y="1101047"/>
                  <a:pt x="696806" y="1084384"/>
                  <a:pt x="683441" y="1073657"/>
                </a:cubicBezTo>
                <a:cubicBezTo>
                  <a:pt x="670076" y="1062931"/>
                  <a:pt x="648996" y="1057568"/>
                  <a:pt x="620201" y="1057568"/>
                </a:cubicBezTo>
                <a:close/>
                <a:moveTo>
                  <a:pt x="853954" y="1056707"/>
                </a:moveTo>
                <a:cubicBezTo>
                  <a:pt x="831698" y="1056707"/>
                  <a:pt x="809155" y="1066344"/>
                  <a:pt x="786326" y="1085617"/>
                </a:cubicBezTo>
                <a:lnTo>
                  <a:pt x="786326" y="1062214"/>
                </a:lnTo>
                <a:lnTo>
                  <a:pt x="756039" y="1062214"/>
                </a:lnTo>
                <a:lnTo>
                  <a:pt x="756039" y="1256667"/>
                </a:lnTo>
                <a:lnTo>
                  <a:pt x="786326" y="1256667"/>
                </a:lnTo>
                <a:lnTo>
                  <a:pt x="786326" y="1110397"/>
                </a:lnTo>
                <a:cubicBezTo>
                  <a:pt x="806517" y="1093648"/>
                  <a:pt x="825618" y="1085273"/>
                  <a:pt x="843629" y="1085273"/>
                </a:cubicBezTo>
                <a:cubicBezTo>
                  <a:pt x="858887" y="1085273"/>
                  <a:pt x="869843" y="1089374"/>
                  <a:pt x="876497" y="1097577"/>
                </a:cubicBezTo>
                <a:cubicBezTo>
                  <a:pt x="883151" y="1105779"/>
                  <a:pt x="886478" y="1122500"/>
                  <a:pt x="886478" y="1147739"/>
                </a:cubicBezTo>
                <a:lnTo>
                  <a:pt x="886478" y="1256667"/>
                </a:lnTo>
                <a:lnTo>
                  <a:pt x="916764" y="1256667"/>
                </a:lnTo>
                <a:lnTo>
                  <a:pt x="916764" y="1130014"/>
                </a:lnTo>
                <a:cubicBezTo>
                  <a:pt x="916764" y="1106267"/>
                  <a:pt x="911315" y="1088112"/>
                  <a:pt x="900416" y="1075550"/>
                </a:cubicBezTo>
                <a:cubicBezTo>
                  <a:pt x="889518" y="1062988"/>
                  <a:pt x="874030" y="1056707"/>
                  <a:pt x="853954" y="1056707"/>
                </a:cubicBezTo>
                <a:close/>
                <a:moveTo>
                  <a:pt x="1259143" y="991832"/>
                </a:moveTo>
                <a:lnTo>
                  <a:pt x="1259143" y="1023323"/>
                </a:lnTo>
                <a:lnTo>
                  <a:pt x="1293388" y="1023323"/>
                </a:lnTo>
                <a:lnTo>
                  <a:pt x="1293388" y="991832"/>
                </a:lnTo>
                <a:close/>
                <a:moveTo>
                  <a:pt x="1843684" y="985809"/>
                </a:moveTo>
                <a:lnTo>
                  <a:pt x="1843684" y="1072023"/>
                </a:lnTo>
                <a:cubicBezTo>
                  <a:pt x="1824411" y="1061812"/>
                  <a:pt x="1806342" y="1056707"/>
                  <a:pt x="1789478" y="1056707"/>
                </a:cubicBezTo>
                <a:cubicBezTo>
                  <a:pt x="1765387" y="1056707"/>
                  <a:pt x="1745138" y="1066401"/>
                  <a:pt x="1728733" y="1085789"/>
                </a:cubicBezTo>
                <a:cubicBezTo>
                  <a:pt x="1712328" y="1105177"/>
                  <a:pt x="1704125" y="1130301"/>
                  <a:pt x="1704125" y="1161161"/>
                </a:cubicBezTo>
                <a:cubicBezTo>
                  <a:pt x="1704125" y="1192366"/>
                  <a:pt x="1710923" y="1216973"/>
                  <a:pt x="1724517" y="1234985"/>
                </a:cubicBezTo>
                <a:cubicBezTo>
                  <a:pt x="1738112" y="1252996"/>
                  <a:pt x="1756381" y="1262002"/>
                  <a:pt x="1779325" y="1262002"/>
                </a:cubicBezTo>
                <a:cubicBezTo>
                  <a:pt x="1800090" y="1262002"/>
                  <a:pt x="1821543" y="1253053"/>
                  <a:pt x="1843684" y="1235157"/>
                </a:cubicBezTo>
                <a:lnTo>
                  <a:pt x="1843684" y="1256667"/>
                </a:lnTo>
                <a:lnTo>
                  <a:pt x="1873971" y="1256667"/>
                </a:lnTo>
                <a:lnTo>
                  <a:pt x="1873971" y="985809"/>
                </a:lnTo>
                <a:close/>
                <a:moveTo>
                  <a:pt x="1175483" y="985809"/>
                </a:moveTo>
                <a:lnTo>
                  <a:pt x="1175483" y="1256667"/>
                </a:lnTo>
                <a:lnTo>
                  <a:pt x="1205770" y="1256667"/>
                </a:lnTo>
                <a:lnTo>
                  <a:pt x="1205770" y="985809"/>
                </a:lnTo>
                <a:close/>
                <a:moveTo>
                  <a:pt x="1911624" y="725309"/>
                </a:moveTo>
                <a:lnTo>
                  <a:pt x="1911624" y="781752"/>
                </a:lnTo>
                <a:cubicBezTo>
                  <a:pt x="1891777" y="797584"/>
                  <a:pt x="1872275" y="805499"/>
                  <a:pt x="1853116" y="805499"/>
                </a:cubicBezTo>
                <a:cubicBezTo>
                  <a:pt x="1824895" y="805499"/>
                  <a:pt x="1810784" y="793855"/>
                  <a:pt x="1810784" y="770567"/>
                </a:cubicBezTo>
                <a:cubicBezTo>
                  <a:pt x="1810784" y="757374"/>
                  <a:pt x="1816893" y="747020"/>
                  <a:pt x="1829111" y="739506"/>
                </a:cubicBezTo>
                <a:cubicBezTo>
                  <a:pt x="1841329" y="731991"/>
                  <a:pt x="1868833" y="727259"/>
                  <a:pt x="1911624" y="725309"/>
                </a:cubicBezTo>
                <a:close/>
                <a:moveTo>
                  <a:pt x="1368699" y="725309"/>
                </a:moveTo>
                <a:lnTo>
                  <a:pt x="1368699" y="781752"/>
                </a:lnTo>
                <a:cubicBezTo>
                  <a:pt x="1348853" y="797584"/>
                  <a:pt x="1329350" y="805499"/>
                  <a:pt x="1310191" y="805499"/>
                </a:cubicBezTo>
                <a:cubicBezTo>
                  <a:pt x="1281970" y="805499"/>
                  <a:pt x="1267859" y="793855"/>
                  <a:pt x="1267859" y="770567"/>
                </a:cubicBezTo>
                <a:cubicBezTo>
                  <a:pt x="1267859" y="757374"/>
                  <a:pt x="1273968" y="747020"/>
                  <a:pt x="1286186" y="739506"/>
                </a:cubicBezTo>
                <a:cubicBezTo>
                  <a:pt x="1298404" y="731991"/>
                  <a:pt x="1325908" y="727259"/>
                  <a:pt x="1368699" y="725309"/>
                </a:cubicBezTo>
                <a:close/>
                <a:moveTo>
                  <a:pt x="1671848" y="652690"/>
                </a:moveTo>
                <a:cubicBezTo>
                  <a:pt x="1706379" y="652690"/>
                  <a:pt x="1724104" y="672021"/>
                  <a:pt x="1725022" y="710682"/>
                </a:cubicBezTo>
                <a:lnTo>
                  <a:pt x="1610931" y="710682"/>
                </a:lnTo>
                <a:cubicBezTo>
                  <a:pt x="1612537" y="692671"/>
                  <a:pt x="1618732" y="678502"/>
                  <a:pt x="1629516" y="668178"/>
                </a:cubicBezTo>
                <a:cubicBezTo>
                  <a:pt x="1640300" y="657853"/>
                  <a:pt x="1654411" y="652690"/>
                  <a:pt x="1671848" y="652690"/>
                </a:cubicBezTo>
                <a:close/>
                <a:moveTo>
                  <a:pt x="1451364" y="633589"/>
                </a:moveTo>
                <a:lnTo>
                  <a:pt x="1451364" y="828042"/>
                </a:lnTo>
                <a:lnTo>
                  <a:pt x="1481651" y="828042"/>
                </a:lnTo>
                <a:lnTo>
                  <a:pt x="1481651" y="688311"/>
                </a:lnTo>
                <a:cubicBezTo>
                  <a:pt x="1501497" y="671791"/>
                  <a:pt x="1521172" y="663531"/>
                  <a:pt x="1540675" y="663531"/>
                </a:cubicBezTo>
                <a:cubicBezTo>
                  <a:pt x="1550426" y="663531"/>
                  <a:pt x="1560063" y="664679"/>
                  <a:pt x="1569585" y="666973"/>
                </a:cubicBezTo>
                <a:lnTo>
                  <a:pt x="1570789" y="666973"/>
                </a:lnTo>
                <a:lnTo>
                  <a:pt x="1570789" y="635310"/>
                </a:lnTo>
                <a:cubicBezTo>
                  <a:pt x="1563447" y="634163"/>
                  <a:pt x="1556162" y="633589"/>
                  <a:pt x="1548935" y="633589"/>
                </a:cubicBezTo>
                <a:cubicBezTo>
                  <a:pt x="1528400" y="633589"/>
                  <a:pt x="1505972" y="643570"/>
                  <a:pt x="1481651" y="663531"/>
                </a:cubicBezTo>
                <a:lnTo>
                  <a:pt x="1481651" y="633589"/>
                </a:lnTo>
                <a:close/>
                <a:moveTo>
                  <a:pt x="2058648" y="628943"/>
                </a:moveTo>
                <a:cubicBezTo>
                  <a:pt x="2035245" y="628943"/>
                  <a:pt x="2016545" y="634421"/>
                  <a:pt x="2002549" y="645377"/>
                </a:cubicBezTo>
                <a:cubicBezTo>
                  <a:pt x="1988553" y="656332"/>
                  <a:pt x="1981555" y="670415"/>
                  <a:pt x="1981555" y="687623"/>
                </a:cubicBezTo>
                <a:cubicBezTo>
                  <a:pt x="1981555" y="701160"/>
                  <a:pt x="1985541" y="712259"/>
                  <a:pt x="1993515" y="720921"/>
                </a:cubicBezTo>
                <a:cubicBezTo>
                  <a:pt x="2001488" y="729582"/>
                  <a:pt x="2012759" y="735634"/>
                  <a:pt x="2027329" y="739076"/>
                </a:cubicBezTo>
                <a:cubicBezTo>
                  <a:pt x="2041899" y="742517"/>
                  <a:pt x="2054805" y="745328"/>
                  <a:pt x="2066047" y="747508"/>
                </a:cubicBezTo>
                <a:cubicBezTo>
                  <a:pt x="2079470" y="750605"/>
                  <a:pt x="2088303" y="754333"/>
                  <a:pt x="2092548" y="758693"/>
                </a:cubicBezTo>
                <a:cubicBezTo>
                  <a:pt x="2096793" y="763052"/>
                  <a:pt x="2098915" y="769190"/>
                  <a:pt x="2098915" y="777106"/>
                </a:cubicBezTo>
                <a:cubicBezTo>
                  <a:pt x="2098915" y="797297"/>
                  <a:pt x="2082911" y="807392"/>
                  <a:pt x="2050904" y="807392"/>
                </a:cubicBezTo>
                <a:cubicBezTo>
                  <a:pt x="2028075" y="807392"/>
                  <a:pt x="2005073" y="798788"/>
                  <a:pt x="1981899" y="781580"/>
                </a:cubicBezTo>
                <a:lnTo>
                  <a:pt x="1980695" y="781580"/>
                </a:lnTo>
                <a:lnTo>
                  <a:pt x="1980695" y="816685"/>
                </a:lnTo>
                <a:cubicBezTo>
                  <a:pt x="2002033" y="827354"/>
                  <a:pt x="2024862" y="832688"/>
                  <a:pt x="2049183" y="832688"/>
                </a:cubicBezTo>
                <a:cubicBezTo>
                  <a:pt x="2073734" y="832688"/>
                  <a:pt x="2093294" y="827153"/>
                  <a:pt x="2107863" y="816082"/>
                </a:cubicBezTo>
                <a:cubicBezTo>
                  <a:pt x="2122433" y="805012"/>
                  <a:pt x="2129718" y="790586"/>
                  <a:pt x="2129718" y="772804"/>
                </a:cubicBezTo>
                <a:cubicBezTo>
                  <a:pt x="2129718" y="759037"/>
                  <a:pt x="2125760" y="747823"/>
                  <a:pt x="2117844" y="739162"/>
                </a:cubicBezTo>
                <a:cubicBezTo>
                  <a:pt x="2109929" y="730500"/>
                  <a:pt x="2098112" y="724449"/>
                  <a:pt x="2082395" y="721007"/>
                </a:cubicBezTo>
                <a:lnTo>
                  <a:pt x="2044365" y="712747"/>
                </a:lnTo>
                <a:cubicBezTo>
                  <a:pt x="2031516" y="709535"/>
                  <a:pt x="2022941" y="705806"/>
                  <a:pt x="2018639" y="701562"/>
                </a:cubicBezTo>
                <a:cubicBezTo>
                  <a:pt x="2014337" y="697317"/>
                  <a:pt x="2012185" y="691179"/>
                  <a:pt x="2012185" y="683149"/>
                </a:cubicBezTo>
                <a:cubicBezTo>
                  <a:pt x="2012185" y="674086"/>
                  <a:pt x="2016201" y="667002"/>
                  <a:pt x="2024231" y="661896"/>
                </a:cubicBezTo>
                <a:cubicBezTo>
                  <a:pt x="2032262" y="656791"/>
                  <a:pt x="2043218" y="654239"/>
                  <a:pt x="2057099" y="654239"/>
                </a:cubicBezTo>
                <a:cubicBezTo>
                  <a:pt x="2079585" y="654239"/>
                  <a:pt x="2100865" y="661638"/>
                  <a:pt x="2120942" y="676437"/>
                </a:cubicBezTo>
                <a:lnTo>
                  <a:pt x="2122146" y="676437"/>
                </a:lnTo>
                <a:lnTo>
                  <a:pt x="2122146" y="643053"/>
                </a:lnTo>
                <a:cubicBezTo>
                  <a:pt x="2103905" y="633646"/>
                  <a:pt x="2082739" y="628943"/>
                  <a:pt x="2058648" y="628943"/>
                </a:cubicBezTo>
                <a:close/>
                <a:moveTo>
                  <a:pt x="1858451" y="628943"/>
                </a:moveTo>
                <a:cubicBezTo>
                  <a:pt x="1838604" y="628943"/>
                  <a:pt x="1817954" y="631868"/>
                  <a:pt x="1796501" y="637719"/>
                </a:cubicBezTo>
                <a:lnTo>
                  <a:pt x="1796501" y="669210"/>
                </a:lnTo>
                <a:lnTo>
                  <a:pt x="1797878" y="669210"/>
                </a:lnTo>
                <a:cubicBezTo>
                  <a:pt x="1819675" y="660032"/>
                  <a:pt x="1839464" y="655443"/>
                  <a:pt x="1857246" y="655443"/>
                </a:cubicBezTo>
                <a:cubicBezTo>
                  <a:pt x="1877437" y="655443"/>
                  <a:pt x="1891548" y="658684"/>
                  <a:pt x="1899579" y="665166"/>
                </a:cubicBezTo>
                <a:cubicBezTo>
                  <a:pt x="1907609" y="671648"/>
                  <a:pt x="1911624" y="681657"/>
                  <a:pt x="1911624" y="695194"/>
                </a:cubicBezTo>
                <a:lnTo>
                  <a:pt x="1911624" y="701045"/>
                </a:lnTo>
                <a:cubicBezTo>
                  <a:pt x="1857590" y="703225"/>
                  <a:pt x="1822055" y="710022"/>
                  <a:pt x="1805019" y="721437"/>
                </a:cubicBezTo>
                <a:cubicBezTo>
                  <a:pt x="1787983" y="732852"/>
                  <a:pt x="1779465" y="749859"/>
                  <a:pt x="1779465" y="772460"/>
                </a:cubicBezTo>
                <a:cubicBezTo>
                  <a:pt x="1779465" y="790127"/>
                  <a:pt x="1785201" y="804696"/>
                  <a:pt x="1796673" y="816168"/>
                </a:cubicBezTo>
                <a:cubicBezTo>
                  <a:pt x="1808145" y="827641"/>
                  <a:pt x="1822543" y="833377"/>
                  <a:pt x="1839866" y="833377"/>
                </a:cubicBezTo>
                <a:cubicBezTo>
                  <a:pt x="1850650" y="833377"/>
                  <a:pt x="1861261" y="831799"/>
                  <a:pt x="1871701" y="828644"/>
                </a:cubicBezTo>
                <a:cubicBezTo>
                  <a:pt x="1882141" y="825490"/>
                  <a:pt x="1895449" y="818061"/>
                  <a:pt x="1911624" y="806360"/>
                </a:cubicBezTo>
                <a:lnTo>
                  <a:pt x="1911624" y="828042"/>
                </a:lnTo>
                <a:lnTo>
                  <a:pt x="1941739" y="828042"/>
                </a:lnTo>
                <a:lnTo>
                  <a:pt x="1941739" y="695022"/>
                </a:lnTo>
                <a:cubicBezTo>
                  <a:pt x="1941739" y="672422"/>
                  <a:pt x="1935056" y="655759"/>
                  <a:pt x="1921691" y="645032"/>
                </a:cubicBezTo>
                <a:cubicBezTo>
                  <a:pt x="1908326" y="634306"/>
                  <a:pt x="1887246" y="628943"/>
                  <a:pt x="1858451" y="628943"/>
                </a:cubicBezTo>
                <a:close/>
                <a:moveTo>
                  <a:pt x="1315526" y="628943"/>
                </a:moveTo>
                <a:cubicBezTo>
                  <a:pt x="1295679" y="628943"/>
                  <a:pt x="1275029" y="631868"/>
                  <a:pt x="1253576" y="637719"/>
                </a:cubicBezTo>
                <a:lnTo>
                  <a:pt x="1253576" y="669210"/>
                </a:lnTo>
                <a:lnTo>
                  <a:pt x="1254953" y="669210"/>
                </a:lnTo>
                <a:cubicBezTo>
                  <a:pt x="1276750" y="660032"/>
                  <a:pt x="1296539" y="655443"/>
                  <a:pt x="1314321" y="655443"/>
                </a:cubicBezTo>
                <a:cubicBezTo>
                  <a:pt x="1334512" y="655443"/>
                  <a:pt x="1348623" y="658684"/>
                  <a:pt x="1356653" y="665166"/>
                </a:cubicBezTo>
                <a:cubicBezTo>
                  <a:pt x="1364684" y="671648"/>
                  <a:pt x="1368699" y="681657"/>
                  <a:pt x="1368699" y="695194"/>
                </a:cubicBezTo>
                <a:lnTo>
                  <a:pt x="1368699" y="701045"/>
                </a:lnTo>
                <a:cubicBezTo>
                  <a:pt x="1314665" y="703225"/>
                  <a:pt x="1279130" y="710022"/>
                  <a:pt x="1262094" y="721437"/>
                </a:cubicBezTo>
                <a:cubicBezTo>
                  <a:pt x="1245058" y="732852"/>
                  <a:pt x="1236540" y="749859"/>
                  <a:pt x="1236540" y="772460"/>
                </a:cubicBezTo>
                <a:cubicBezTo>
                  <a:pt x="1236540" y="790127"/>
                  <a:pt x="1242276" y="804696"/>
                  <a:pt x="1253748" y="816168"/>
                </a:cubicBezTo>
                <a:cubicBezTo>
                  <a:pt x="1265220" y="827641"/>
                  <a:pt x="1279618" y="833377"/>
                  <a:pt x="1296941" y="833377"/>
                </a:cubicBezTo>
                <a:cubicBezTo>
                  <a:pt x="1307725" y="833377"/>
                  <a:pt x="1318337" y="831799"/>
                  <a:pt x="1328776" y="828644"/>
                </a:cubicBezTo>
                <a:cubicBezTo>
                  <a:pt x="1339216" y="825490"/>
                  <a:pt x="1352523" y="818061"/>
                  <a:pt x="1368699" y="806360"/>
                </a:cubicBezTo>
                <a:lnTo>
                  <a:pt x="1368699" y="828042"/>
                </a:lnTo>
                <a:lnTo>
                  <a:pt x="1398814" y="828042"/>
                </a:lnTo>
                <a:lnTo>
                  <a:pt x="1398814" y="695022"/>
                </a:lnTo>
                <a:cubicBezTo>
                  <a:pt x="1398814" y="672422"/>
                  <a:pt x="1392131" y="655759"/>
                  <a:pt x="1378766" y="645032"/>
                </a:cubicBezTo>
                <a:cubicBezTo>
                  <a:pt x="1365401" y="634306"/>
                  <a:pt x="1344321" y="628943"/>
                  <a:pt x="1315526" y="628943"/>
                </a:cubicBezTo>
                <a:close/>
                <a:moveTo>
                  <a:pt x="1673569" y="628082"/>
                </a:moveTo>
                <a:cubicBezTo>
                  <a:pt x="1645347" y="628082"/>
                  <a:pt x="1622690" y="637461"/>
                  <a:pt x="1605597" y="656218"/>
                </a:cubicBezTo>
                <a:cubicBezTo>
                  <a:pt x="1588503" y="674975"/>
                  <a:pt x="1579956" y="700242"/>
                  <a:pt x="1579956" y="732020"/>
                </a:cubicBezTo>
                <a:cubicBezTo>
                  <a:pt x="1579956" y="764027"/>
                  <a:pt x="1588876" y="788779"/>
                  <a:pt x="1606715" y="806274"/>
                </a:cubicBezTo>
                <a:cubicBezTo>
                  <a:pt x="1624554" y="823769"/>
                  <a:pt x="1649650" y="832516"/>
                  <a:pt x="1682001" y="832516"/>
                </a:cubicBezTo>
                <a:cubicBezTo>
                  <a:pt x="1700127" y="832516"/>
                  <a:pt x="1723014" y="827010"/>
                  <a:pt x="1750662" y="815996"/>
                </a:cubicBezTo>
                <a:lnTo>
                  <a:pt x="1750662" y="783129"/>
                </a:lnTo>
                <a:lnTo>
                  <a:pt x="1749285" y="783129"/>
                </a:lnTo>
                <a:cubicBezTo>
                  <a:pt x="1727029" y="798616"/>
                  <a:pt x="1704773" y="806360"/>
                  <a:pt x="1682517" y="806360"/>
                </a:cubicBezTo>
                <a:cubicBezTo>
                  <a:pt x="1660147" y="806360"/>
                  <a:pt x="1642623" y="800079"/>
                  <a:pt x="1629946" y="787517"/>
                </a:cubicBezTo>
                <a:cubicBezTo>
                  <a:pt x="1617269" y="774955"/>
                  <a:pt x="1610931" y="756972"/>
                  <a:pt x="1610931" y="733569"/>
                </a:cubicBezTo>
                <a:lnTo>
                  <a:pt x="1754620" y="733569"/>
                </a:lnTo>
                <a:lnTo>
                  <a:pt x="1754620" y="716877"/>
                </a:lnTo>
                <a:cubicBezTo>
                  <a:pt x="1754620" y="688426"/>
                  <a:pt x="1747536" y="666514"/>
                  <a:pt x="1733368" y="651141"/>
                </a:cubicBezTo>
                <a:cubicBezTo>
                  <a:pt x="1719199" y="635769"/>
                  <a:pt x="1699267" y="628082"/>
                  <a:pt x="1673569" y="628082"/>
                </a:cubicBezTo>
                <a:close/>
                <a:moveTo>
                  <a:pt x="919969" y="568714"/>
                </a:moveTo>
                <a:lnTo>
                  <a:pt x="919969" y="701734"/>
                </a:lnTo>
                <a:cubicBezTo>
                  <a:pt x="941995" y="697145"/>
                  <a:pt x="959662" y="694850"/>
                  <a:pt x="972970" y="694850"/>
                </a:cubicBezTo>
                <a:cubicBezTo>
                  <a:pt x="1019547" y="694850"/>
                  <a:pt x="1042835" y="711829"/>
                  <a:pt x="1042835" y="745787"/>
                </a:cubicBezTo>
                <a:cubicBezTo>
                  <a:pt x="1042835" y="764486"/>
                  <a:pt x="1037243" y="779142"/>
                  <a:pt x="1026057" y="789754"/>
                </a:cubicBezTo>
                <a:cubicBezTo>
                  <a:pt x="1014872" y="800366"/>
                  <a:pt x="999987" y="805671"/>
                  <a:pt x="981402" y="805671"/>
                </a:cubicBezTo>
                <a:cubicBezTo>
                  <a:pt x="957196" y="805671"/>
                  <a:pt x="933907" y="798387"/>
                  <a:pt x="911537" y="783817"/>
                </a:cubicBezTo>
                <a:lnTo>
                  <a:pt x="908783" y="783817"/>
                </a:lnTo>
                <a:lnTo>
                  <a:pt x="908783" y="818233"/>
                </a:lnTo>
                <a:cubicBezTo>
                  <a:pt x="930580" y="828329"/>
                  <a:pt x="955016" y="833377"/>
                  <a:pt x="982090" y="833377"/>
                </a:cubicBezTo>
                <a:cubicBezTo>
                  <a:pt x="1009968" y="833377"/>
                  <a:pt x="1032539" y="825231"/>
                  <a:pt x="1049805" y="808941"/>
                </a:cubicBezTo>
                <a:cubicBezTo>
                  <a:pt x="1067071" y="792651"/>
                  <a:pt x="1075703" y="771656"/>
                  <a:pt x="1075703" y="745959"/>
                </a:cubicBezTo>
                <a:cubicBezTo>
                  <a:pt x="1075703" y="720491"/>
                  <a:pt x="1067730" y="701103"/>
                  <a:pt x="1051784" y="687795"/>
                </a:cubicBezTo>
                <a:cubicBezTo>
                  <a:pt x="1035837" y="674487"/>
                  <a:pt x="1012434" y="667833"/>
                  <a:pt x="981574" y="667833"/>
                </a:cubicBezTo>
                <a:cubicBezTo>
                  <a:pt x="976297" y="667833"/>
                  <a:pt x="966087" y="668579"/>
                  <a:pt x="950943" y="670070"/>
                </a:cubicBezTo>
                <a:lnTo>
                  <a:pt x="950943" y="596591"/>
                </a:lnTo>
                <a:lnTo>
                  <a:pt x="1073982" y="596591"/>
                </a:lnTo>
                <a:lnTo>
                  <a:pt x="1073982" y="568714"/>
                </a:lnTo>
                <a:close/>
                <a:moveTo>
                  <a:pt x="763532" y="563379"/>
                </a:moveTo>
                <a:cubicBezTo>
                  <a:pt x="738752" y="563379"/>
                  <a:pt x="714775" y="568886"/>
                  <a:pt x="691601" y="579899"/>
                </a:cubicBezTo>
                <a:lnTo>
                  <a:pt x="691601" y="613455"/>
                </a:lnTo>
                <a:lnTo>
                  <a:pt x="693322" y="613455"/>
                </a:lnTo>
                <a:cubicBezTo>
                  <a:pt x="716037" y="598541"/>
                  <a:pt x="739153" y="591085"/>
                  <a:pt x="762671" y="591085"/>
                </a:cubicBezTo>
                <a:cubicBezTo>
                  <a:pt x="778732" y="591085"/>
                  <a:pt x="791438" y="595042"/>
                  <a:pt x="800787" y="602958"/>
                </a:cubicBezTo>
                <a:cubicBezTo>
                  <a:pt x="810137" y="610874"/>
                  <a:pt x="814812" y="621887"/>
                  <a:pt x="814812" y="635998"/>
                </a:cubicBezTo>
                <a:cubicBezTo>
                  <a:pt x="814812" y="651944"/>
                  <a:pt x="809248" y="667891"/>
                  <a:pt x="798120" y="683837"/>
                </a:cubicBezTo>
                <a:cubicBezTo>
                  <a:pt x="786992" y="699783"/>
                  <a:pt x="769985" y="718254"/>
                  <a:pt x="747098" y="739248"/>
                </a:cubicBezTo>
                <a:cubicBezTo>
                  <a:pt x="724211" y="760242"/>
                  <a:pt x="703589" y="778655"/>
                  <a:pt x="685234" y="794486"/>
                </a:cubicBezTo>
                <a:lnTo>
                  <a:pt x="685234" y="828042"/>
                </a:lnTo>
                <a:lnTo>
                  <a:pt x="858693" y="828042"/>
                </a:lnTo>
                <a:lnTo>
                  <a:pt x="858693" y="800337"/>
                </a:lnTo>
                <a:lnTo>
                  <a:pt x="716553" y="800337"/>
                </a:lnTo>
                <a:cubicBezTo>
                  <a:pt x="757394" y="765576"/>
                  <a:pt x="783493" y="742517"/>
                  <a:pt x="794851" y="731160"/>
                </a:cubicBezTo>
                <a:cubicBezTo>
                  <a:pt x="806208" y="719802"/>
                  <a:pt x="815959" y="709076"/>
                  <a:pt x="824105" y="698980"/>
                </a:cubicBezTo>
                <a:cubicBezTo>
                  <a:pt x="832250" y="688885"/>
                  <a:pt x="838244" y="678502"/>
                  <a:pt x="842087" y="667833"/>
                </a:cubicBezTo>
                <a:cubicBezTo>
                  <a:pt x="845930" y="657164"/>
                  <a:pt x="847852" y="645979"/>
                  <a:pt x="847852" y="634277"/>
                </a:cubicBezTo>
                <a:cubicBezTo>
                  <a:pt x="847852" y="612365"/>
                  <a:pt x="840338" y="595071"/>
                  <a:pt x="825309" y="582394"/>
                </a:cubicBezTo>
                <a:cubicBezTo>
                  <a:pt x="810281" y="569718"/>
                  <a:pt x="789688" y="563379"/>
                  <a:pt x="763532" y="563379"/>
                </a:cubicBezTo>
                <a:close/>
                <a:moveTo>
                  <a:pt x="1336864" y="537223"/>
                </a:moveTo>
                <a:lnTo>
                  <a:pt x="1305545" y="601582"/>
                </a:lnTo>
                <a:lnTo>
                  <a:pt x="1328948" y="601582"/>
                </a:lnTo>
                <a:lnTo>
                  <a:pt x="1376615" y="537223"/>
                </a:lnTo>
                <a:close/>
                <a:moveTo>
                  <a:pt x="1397274" y="306209"/>
                </a:moveTo>
                <a:lnTo>
                  <a:pt x="1397274" y="362652"/>
                </a:lnTo>
                <a:cubicBezTo>
                  <a:pt x="1377427" y="378484"/>
                  <a:pt x="1357925" y="386399"/>
                  <a:pt x="1338766" y="386399"/>
                </a:cubicBezTo>
                <a:cubicBezTo>
                  <a:pt x="1310545" y="386399"/>
                  <a:pt x="1296434" y="374755"/>
                  <a:pt x="1296434" y="351467"/>
                </a:cubicBezTo>
                <a:cubicBezTo>
                  <a:pt x="1296434" y="338274"/>
                  <a:pt x="1302543" y="327920"/>
                  <a:pt x="1314761" y="320406"/>
                </a:cubicBezTo>
                <a:cubicBezTo>
                  <a:pt x="1326979" y="312891"/>
                  <a:pt x="1354483" y="308159"/>
                  <a:pt x="1397274" y="306209"/>
                </a:cubicBezTo>
                <a:close/>
                <a:moveTo>
                  <a:pt x="1776967" y="235999"/>
                </a:moveTo>
                <a:cubicBezTo>
                  <a:pt x="1791767" y="235999"/>
                  <a:pt x="1807655" y="239900"/>
                  <a:pt x="1824634" y="247701"/>
                </a:cubicBezTo>
                <a:lnTo>
                  <a:pt x="1824634" y="362824"/>
                </a:lnTo>
                <a:cubicBezTo>
                  <a:pt x="1807082" y="378082"/>
                  <a:pt x="1788497" y="385711"/>
                  <a:pt x="1768879" y="385711"/>
                </a:cubicBezTo>
                <a:cubicBezTo>
                  <a:pt x="1733889" y="385711"/>
                  <a:pt x="1716394" y="361275"/>
                  <a:pt x="1716394" y="312404"/>
                </a:cubicBezTo>
                <a:cubicBezTo>
                  <a:pt x="1716394" y="288198"/>
                  <a:pt x="1721729" y="269412"/>
                  <a:pt x="1732398" y="256047"/>
                </a:cubicBezTo>
                <a:cubicBezTo>
                  <a:pt x="1743067" y="242682"/>
                  <a:pt x="1757924" y="235999"/>
                  <a:pt x="1776967" y="235999"/>
                </a:cubicBezTo>
                <a:close/>
                <a:moveTo>
                  <a:pt x="1012386" y="234795"/>
                </a:moveTo>
                <a:cubicBezTo>
                  <a:pt x="1051277" y="234795"/>
                  <a:pt x="1070722" y="260492"/>
                  <a:pt x="1070722" y="311888"/>
                </a:cubicBezTo>
                <a:cubicBezTo>
                  <a:pt x="1070722" y="336553"/>
                  <a:pt x="1065674" y="355482"/>
                  <a:pt x="1055579" y="368675"/>
                </a:cubicBezTo>
                <a:cubicBezTo>
                  <a:pt x="1045483" y="381868"/>
                  <a:pt x="1031086" y="388464"/>
                  <a:pt x="1012386" y="388464"/>
                </a:cubicBezTo>
                <a:cubicBezTo>
                  <a:pt x="993687" y="388464"/>
                  <a:pt x="979289" y="381868"/>
                  <a:pt x="969193" y="368675"/>
                </a:cubicBezTo>
                <a:cubicBezTo>
                  <a:pt x="959098" y="355482"/>
                  <a:pt x="954050" y="336553"/>
                  <a:pt x="954050" y="311888"/>
                </a:cubicBezTo>
                <a:cubicBezTo>
                  <a:pt x="954050" y="286878"/>
                  <a:pt x="959098" y="267777"/>
                  <a:pt x="969193" y="254584"/>
                </a:cubicBezTo>
                <a:cubicBezTo>
                  <a:pt x="979289" y="241391"/>
                  <a:pt x="993687" y="234795"/>
                  <a:pt x="1012386" y="234795"/>
                </a:cubicBezTo>
                <a:close/>
                <a:moveTo>
                  <a:pt x="1995698" y="233590"/>
                </a:moveTo>
                <a:cubicBezTo>
                  <a:pt x="2030229" y="233590"/>
                  <a:pt x="2047954" y="252921"/>
                  <a:pt x="2048872" y="291582"/>
                </a:cubicBezTo>
                <a:lnTo>
                  <a:pt x="1934781" y="291582"/>
                </a:lnTo>
                <a:cubicBezTo>
                  <a:pt x="1936387" y="273571"/>
                  <a:pt x="1942582" y="259402"/>
                  <a:pt x="1953366" y="249077"/>
                </a:cubicBezTo>
                <a:cubicBezTo>
                  <a:pt x="1964150" y="238753"/>
                  <a:pt x="1978261" y="233590"/>
                  <a:pt x="1995698" y="233590"/>
                </a:cubicBezTo>
                <a:close/>
                <a:moveTo>
                  <a:pt x="1344101" y="209843"/>
                </a:moveTo>
                <a:cubicBezTo>
                  <a:pt x="1324254" y="209843"/>
                  <a:pt x="1303604" y="212768"/>
                  <a:pt x="1282151" y="218619"/>
                </a:cubicBezTo>
                <a:lnTo>
                  <a:pt x="1282151" y="250110"/>
                </a:lnTo>
                <a:lnTo>
                  <a:pt x="1283528" y="250110"/>
                </a:lnTo>
                <a:cubicBezTo>
                  <a:pt x="1305325" y="240932"/>
                  <a:pt x="1325114" y="236343"/>
                  <a:pt x="1342896" y="236343"/>
                </a:cubicBezTo>
                <a:cubicBezTo>
                  <a:pt x="1363087" y="236343"/>
                  <a:pt x="1377198" y="239584"/>
                  <a:pt x="1385229" y="246066"/>
                </a:cubicBezTo>
                <a:cubicBezTo>
                  <a:pt x="1393259" y="252548"/>
                  <a:pt x="1397274" y="262557"/>
                  <a:pt x="1397274" y="276094"/>
                </a:cubicBezTo>
                <a:lnTo>
                  <a:pt x="1397274" y="281945"/>
                </a:lnTo>
                <a:cubicBezTo>
                  <a:pt x="1343240" y="284125"/>
                  <a:pt x="1307705" y="290922"/>
                  <a:pt x="1290669" y="302337"/>
                </a:cubicBezTo>
                <a:cubicBezTo>
                  <a:pt x="1273633" y="313752"/>
                  <a:pt x="1265115" y="330759"/>
                  <a:pt x="1265115" y="353359"/>
                </a:cubicBezTo>
                <a:cubicBezTo>
                  <a:pt x="1265115" y="371027"/>
                  <a:pt x="1270851" y="385596"/>
                  <a:pt x="1282323" y="397068"/>
                </a:cubicBezTo>
                <a:cubicBezTo>
                  <a:pt x="1293795" y="408541"/>
                  <a:pt x="1308193" y="414277"/>
                  <a:pt x="1325516" y="414277"/>
                </a:cubicBezTo>
                <a:cubicBezTo>
                  <a:pt x="1336300" y="414277"/>
                  <a:pt x="1346911" y="412699"/>
                  <a:pt x="1357351" y="409544"/>
                </a:cubicBezTo>
                <a:cubicBezTo>
                  <a:pt x="1367791" y="406390"/>
                  <a:pt x="1381099" y="398961"/>
                  <a:pt x="1397274" y="387260"/>
                </a:cubicBezTo>
                <a:lnTo>
                  <a:pt x="1397274" y="408942"/>
                </a:lnTo>
                <a:lnTo>
                  <a:pt x="1427389" y="408942"/>
                </a:lnTo>
                <a:lnTo>
                  <a:pt x="1427389" y="275922"/>
                </a:lnTo>
                <a:cubicBezTo>
                  <a:pt x="1427389" y="253322"/>
                  <a:pt x="1420706" y="236659"/>
                  <a:pt x="1407341" y="225932"/>
                </a:cubicBezTo>
                <a:cubicBezTo>
                  <a:pt x="1393976" y="215206"/>
                  <a:pt x="1372896" y="209843"/>
                  <a:pt x="1344101" y="209843"/>
                </a:cubicBezTo>
                <a:close/>
                <a:moveTo>
                  <a:pt x="1997419" y="208982"/>
                </a:moveTo>
                <a:cubicBezTo>
                  <a:pt x="1969197" y="208982"/>
                  <a:pt x="1946540" y="218361"/>
                  <a:pt x="1929447" y="237118"/>
                </a:cubicBezTo>
                <a:cubicBezTo>
                  <a:pt x="1912353" y="255875"/>
                  <a:pt x="1903806" y="281142"/>
                  <a:pt x="1903806" y="312920"/>
                </a:cubicBezTo>
                <a:cubicBezTo>
                  <a:pt x="1903806" y="344927"/>
                  <a:pt x="1912726" y="369679"/>
                  <a:pt x="1930565" y="387174"/>
                </a:cubicBezTo>
                <a:cubicBezTo>
                  <a:pt x="1948404" y="404669"/>
                  <a:pt x="1973499" y="413416"/>
                  <a:pt x="2005851" y="413416"/>
                </a:cubicBezTo>
                <a:cubicBezTo>
                  <a:pt x="2023977" y="413416"/>
                  <a:pt x="2046864" y="407910"/>
                  <a:pt x="2074512" y="396896"/>
                </a:cubicBezTo>
                <a:lnTo>
                  <a:pt x="2074512" y="364029"/>
                </a:lnTo>
                <a:lnTo>
                  <a:pt x="2073135" y="364029"/>
                </a:lnTo>
                <a:cubicBezTo>
                  <a:pt x="2050879" y="379516"/>
                  <a:pt x="2028623" y="387260"/>
                  <a:pt x="2006367" y="387260"/>
                </a:cubicBezTo>
                <a:cubicBezTo>
                  <a:pt x="1983997" y="387260"/>
                  <a:pt x="1966473" y="380979"/>
                  <a:pt x="1953796" y="368417"/>
                </a:cubicBezTo>
                <a:cubicBezTo>
                  <a:pt x="1941119" y="355855"/>
                  <a:pt x="1934781" y="337872"/>
                  <a:pt x="1934781" y="314469"/>
                </a:cubicBezTo>
                <a:lnTo>
                  <a:pt x="2078470" y="314469"/>
                </a:lnTo>
                <a:lnTo>
                  <a:pt x="2078470" y="297777"/>
                </a:lnTo>
                <a:cubicBezTo>
                  <a:pt x="2078470" y="269326"/>
                  <a:pt x="2071386" y="247414"/>
                  <a:pt x="2057218" y="232041"/>
                </a:cubicBezTo>
                <a:cubicBezTo>
                  <a:pt x="2043049" y="216669"/>
                  <a:pt x="2023117" y="208982"/>
                  <a:pt x="1997419" y="208982"/>
                </a:cubicBezTo>
                <a:close/>
                <a:moveTo>
                  <a:pt x="1012386" y="208982"/>
                </a:moveTo>
                <a:cubicBezTo>
                  <a:pt x="984968" y="208982"/>
                  <a:pt x="963171" y="218217"/>
                  <a:pt x="946995" y="236688"/>
                </a:cubicBezTo>
                <a:cubicBezTo>
                  <a:pt x="930819" y="255158"/>
                  <a:pt x="922731" y="280224"/>
                  <a:pt x="922731" y="311888"/>
                </a:cubicBezTo>
                <a:cubicBezTo>
                  <a:pt x="922731" y="343551"/>
                  <a:pt x="930762" y="368531"/>
                  <a:pt x="946823" y="386830"/>
                </a:cubicBezTo>
                <a:cubicBezTo>
                  <a:pt x="962884" y="405128"/>
                  <a:pt x="984738" y="414277"/>
                  <a:pt x="1012386" y="414277"/>
                </a:cubicBezTo>
                <a:cubicBezTo>
                  <a:pt x="1039919" y="414277"/>
                  <a:pt x="1061745" y="405185"/>
                  <a:pt x="1077863" y="387002"/>
                </a:cubicBezTo>
                <a:cubicBezTo>
                  <a:pt x="1093982" y="368818"/>
                  <a:pt x="1102041" y="343780"/>
                  <a:pt x="1102041" y="311888"/>
                </a:cubicBezTo>
                <a:cubicBezTo>
                  <a:pt x="1102041" y="279995"/>
                  <a:pt x="1093953" y="254871"/>
                  <a:pt x="1077777" y="236515"/>
                </a:cubicBezTo>
                <a:cubicBezTo>
                  <a:pt x="1061602" y="218160"/>
                  <a:pt x="1039805" y="208982"/>
                  <a:pt x="1012386" y="208982"/>
                </a:cubicBezTo>
                <a:close/>
                <a:moveTo>
                  <a:pt x="1147941" y="158562"/>
                </a:moveTo>
                <a:lnTo>
                  <a:pt x="1147941" y="214489"/>
                </a:lnTo>
                <a:lnTo>
                  <a:pt x="1125570" y="214489"/>
                </a:lnTo>
                <a:lnTo>
                  <a:pt x="1125570" y="239269"/>
                </a:lnTo>
                <a:lnTo>
                  <a:pt x="1147769" y="239269"/>
                </a:lnTo>
                <a:lnTo>
                  <a:pt x="1147769" y="346476"/>
                </a:lnTo>
                <a:cubicBezTo>
                  <a:pt x="1147769" y="390644"/>
                  <a:pt x="1167845" y="412728"/>
                  <a:pt x="1207997" y="412728"/>
                </a:cubicBezTo>
                <a:cubicBezTo>
                  <a:pt x="1219814" y="412728"/>
                  <a:pt x="1232548" y="411064"/>
                  <a:pt x="1246200" y="407738"/>
                </a:cubicBezTo>
                <a:lnTo>
                  <a:pt x="1246200" y="380204"/>
                </a:lnTo>
                <a:lnTo>
                  <a:pt x="1245167" y="380204"/>
                </a:lnTo>
                <a:cubicBezTo>
                  <a:pt x="1234957" y="384334"/>
                  <a:pt x="1225607" y="386399"/>
                  <a:pt x="1217118" y="386399"/>
                </a:cubicBezTo>
                <a:cubicBezTo>
                  <a:pt x="1208169" y="386399"/>
                  <a:pt x="1200827" y="384994"/>
                  <a:pt x="1195091" y="382183"/>
                </a:cubicBezTo>
                <a:cubicBezTo>
                  <a:pt x="1189355" y="379373"/>
                  <a:pt x="1185082" y="374956"/>
                  <a:pt x="1182271" y="368933"/>
                </a:cubicBezTo>
                <a:cubicBezTo>
                  <a:pt x="1179461" y="362910"/>
                  <a:pt x="1178055" y="349688"/>
                  <a:pt x="1178055" y="329268"/>
                </a:cubicBezTo>
                <a:lnTo>
                  <a:pt x="1178055" y="239269"/>
                </a:lnTo>
                <a:lnTo>
                  <a:pt x="1246200" y="239269"/>
                </a:lnTo>
                <a:lnTo>
                  <a:pt x="1246200" y="214489"/>
                </a:lnTo>
                <a:lnTo>
                  <a:pt x="1178055" y="214489"/>
                </a:lnTo>
                <a:lnTo>
                  <a:pt x="1178055" y="158562"/>
                </a:lnTo>
                <a:close/>
                <a:moveTo>
                  <a:pt x="721218" y="149614"/>
                </a:moveTo>
                <a:lnTo>
                  <a:pt x="721218" y="177491"/>
                </a:lnTo>
                <a:lnTo>
                  <a:pt x="813282" y="177491"/>
                </a:lnTo>
                <a:lnTo>
                  <a:pt x="813282" y="408942"/>
                </a:lnTo>
                <a:lnTo>
                  <a:pt x="845289" y="408942"/>
                </a:lnTo>
                <a:lnTo>
                  <a:pt x="845289" y="177491"/>
                </a:lnTo>
                <a:lnTo>
                  <a:pt x="937354" y="177491"/>
                </a:lnTo>
                <a:lnTo>
                  <a:pt x="937354" y="149614"/>
                </a:lnTo>
                <a:close/>
                <a:moveTo>
                  <a:pt x="1824634" y="138084"/>
                </a:moveTo>
                <a:lnTo>
                  <a:pt x="1824634" y="224298"/>
                </a:lnTo>
                <a:cubicBezTo>
                  <a:pt x="1805361" y="214087"/>
                  <a:pt x="1787292" y="208982"/>
                  <a:pt x="1770428" y="208982"/>
                </a:cubicBezTo>
                <a:cubicBezTo>
                  <a:pt x="1746337" y="208982"/>
                  <a:pt x="1726088" y="218676"/>
                  <a:pt x="1709683" y="238064"/>
                </a:cubicBezTo>
                <a:cubicBezTo>
                  <a:pt x="1693278" y="257452"/>
                  <a:pt x="1685075" y="282576"/>
                  <a:pt x="1685075" y="313436"/>
                </a:cubicBezTo>
                <a:cubicBezTo>
                  <a:pt x="1685075" y="344641"/>
                  <a:pt x="1691873" y="369248"/>
                  <a:pt x="1705467" y="387260"/>
                </a:cubicBezTo>
                <a:cubicBezTo>
                  <a:pt x="1719062" y="405271"/>
                  <a:pt x="1737331" y="414277"/>
                  <a:pt x="1760275" y="414277"/>
                </a:cubicBezTo>
                <a:cubicBezTo>
                  <a:pt x="1781040" y="414277"/>
                  <a:pt x="1802493" y="405328"/>
                  <a:pt x="1824634" y="387432"/>
                </a:cubicBezTo>
                <a:lnTo>
                  <a:pt x="1824634" y="408942"/>
                </a:lnTo>
                <a:lnTo>
                  <a:pt x="1854921" y="408942"/>
                </a:lnTo>
                <a:lnTo>
                  <a:pt x="1854921" y="138084"/>
                </a:lnTo>
                <a:close/>
                <a:moveTo>
                  <a:pt x="1480283" y="138084"/>
                </a:moveTo>
                <a:lnTo>
                  <a:pt x="1480283" y="408942"/>
                </a:lnTo>
                <a:lnTo>
                  <a:pt x="1510570" y="408942"/>
                </a:lnTo>
                <a:lnTo>
                  <a:pt x="1510570" y="138084"/>
                </a:lnTo>
                <a:close/>
                <a:moveTo>
                  <a:pt x="256066" y="0"/>
                </a:moveTo>
                <a:lnTo>
                  <a:pt x="2740417" y="0"/>
                </a:lnTo>
                <a:cubicBezTo>
                  <a:pt x="2881838" y="0"/>
                  <a:pt x="2996483" y="114645"/>
                  <a:pt x="2996483" y="256066"/>
                </a:cubicBezTo>
                <a:lnTo>
                  <a:pt x="2996483" y="1280302"/>
                </a:lnTo>
                <a:cubicBezTo>
                  <a:pt x="2996483" y="1421723"/>
                  <a:pt x="2881838" y="1536368"/>
                  <a:pt x="2740417" y="1536368"/>
                </a:cubicBezTo>
                <a:lnTo>
                  <a:pt x="256066" y="1536368"/>
                </a:lnTo>
                <a:cubicBezTo>
                  <a:pt x="114645" y="1536368"/>
                  <a:pt x="0" y="1421723"/>
                  <a:pt x="0" y="1280302"/>
                </a:cubicBezTo>
                <a:lnTo>
                  <a:pt x="0" y="256066"/>
                </a:lnTo>
                <a:cubicBezTo>
                  <a:pt x="0" y="114645"/>
                  <a:pt x="114645" y="0"/>
                  <a:pt x="256066" y="0"/>
                </a:cubicBezTo>
                <a:close/>
              </a:path>
            </a:pathLst>
          </a:custGeom>
          <a:solidFill>
            <a:srgbClr val="59546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pt-BR" sz="2800" dirty="0">
              <a:solidFill>
                <a:srgbClr val="595460"/>
              </a:solidFill>
            </a:endParaRPr>
          </a:p>
        </p:txBody>
      </p:sp>
      <p:sp>
        <p:nvSpPr>
          <p:cNvPr id="25" name="CaixaDeTexto 24">
            <a:extLst>
              <a:ext uri="{FF2B5EF4-FFF2-40B4-BE49-F238E27FC236}">
                <a16:creationId xmlns:a16="http://schemas.microsoft.com/office/drawing/2014/main" id="{0E4320EC-1448-9846-6C82-3F20270D2957}"/>
              </a:ext>
            </a:extLst>
          </p:cNvPr>
          <p:cNvSpPr txBox="1"/>
          <p:nvPr/>
        </p:nvSpPr>
        <p:spPr>
          <a:xfrm>
            <a:off x="1239284" y="4444177"/>
            <a:ext cx="2996483" cy="1536368"/>
          </a:xfrm>
          <a:custGeom>
            <a:avLst/>
            <a:gdLst/>
            <a:ahLst/>
            <a:cxnLst/>
            <a:rect l="l" t="t" r="r" b="b"/>
            <a:pathLst>
              <a:path w="2996483" h="1536368">
                <a:moveTo>
                  <a:pt x="1183253" y="1216919"/>
                </a:moveTo>
                <a:cubicBezTo>
                  <a:pt x="1200576" y="1220360"/>
                  <a:pt x="1212564" y="1224892"/>
                  <a:pt x="1219218" y="1230513"/>
                </a:cubicBezTo>
                <a:cubicBezTo>
                  <a:pt x="1225872" y="1236135"/>
                  <a:pt x="1229199" y="1244165"/>
                  <a:pt x="1229199" y="1254605"/>
                </a:cubicBezTo>
                <a:cubicBezTo>
                  <a:pt x="1229199" y="1277320"/>
                  <a:pt x="1213883" y="1290168"/>
                  <a:pt x="1183253" y="1293151"/>
                </a:cubicBezTo>
                <a:close/>
                <a:moveTo>
                  <a:pt x="1931091" y="1184739"/>
                </a:moveTo>
                <a:cubicBezTo>
                  <a:pt x="1956788" y="1194146"/>
                  <a:pt x="1974140" y="1201087"/>
                  <a:pt x="1983146" y="1205561"/>
                </a:cubicBezTo>
                <a:cubicBezTo>
                  <a:pt x="1992151" y="1210035"/>
                  <a:pt x="1999006" y="1215513"/>
                  <a:pt x="2003709" y="1221995"/>
                </a:cubicBezTo>
                <a:cubicBezTo>
                  <a:pt x="2008413" y="1228477"/>
                  <a:pt x="2010765" y="1237052"/>
                  <a:pt x="2010765" y="1247721"/>
                </a:cubicBezTo>
                <a:cubicBezTo>
                  <a:pt x="2010765" y="1263438"/>
                  <a:pt x="2005602" y="1275800"/>
                  <a:pt x="1995277" y="1284805"/>
                </a:cubicBezTo>
                <a:cubicBezTo>
                  <a:pt x="1984952" y="1293811"/>
                  <a:pt x="1971014" y="1298314"/>
                  <a:pt x="1953461" y="1298314"/>
                </a:cubicBezTo>
                <a:cubicBezTo>
                  <a:pt x="1936368" y="1298314"/>
                  <a:pt x="1922314" y="1293180"/>
                  <a:pt x="1911301" y="1282912"/>
                </a:cubicBezTo>
                <a:cubicBezTo>
                  <a:pt x="1900288" y="1272645"/>
                  <a:pt x="1894781" y="1259194"/>
                  <a:pt x="1894781" y="1242559"/>
                </a:cubicBezTo>
                <a:cubicBezTo>
                  <a:pt x="1894781" y="1217664"/>
                  <a:pt x="1906884" y="1198391"/>
                  <a:pt x="1931091" y="1184739"/>
                </a:cubicBezTo>
                <a:close/>
                <a:moveTo>
                  <a:pt x="626905" y="1143095"/>
                </a:moveTo>
                <a:cubicBezTo>
                  <a:pt x="641704" y="1143095"/>
                  <a:pt x="657593" y="1146996"/>
                  <a:pt x="674572" y="1154797"/>
                </a:cubicBezTo>
                <a:lnTo>
                  <a:pt x="674572" y="1269920"/>
                </a:lnTo>
                <a:cubicBezTo>
                  <a:pt x="657019" y="1285178"/>
                  <a:pt x="638435" y="1292807"/>
                  <a:pt x="618817" y="1292807"/>
                </a:cubicBezTo>
                <a:cubicBezTo>
                  <a:pt x="583827" y="1292807"/>
                  <a:pt x="566332" y="1268371"/>
                  <a:pt x="566332" y="1219500"/>
                </a:cubicBezTo>
                <a:cubicBezTo>
                  <a:pt x="566332" y="1195294"/>
                  <a:pt x="571667" y="1176508"/>
                  <a:pt x="582336" y="1163143"/>
                </a:cubicBezTo>
                <a:cubicBezTo>
                  <a:pt x="593005" y="1149778"/>
                  <a:pt x="607861" y="1143095"/>
                  <a:pt x="626905" y="1143095"/>
                </a:cubicBezTo>
                <a:close/>
                <a:moveTo>
                  <a:pt x="845636" y="1140686"/>
                </a:moveTo>
                <a:cubicBezTo>
                  <a:pt x="880167" y="1140686"/>
                  <a:pt x="897892" y="1160017"/>
                  <a:pt x="898809" y="1198678"/>
                </a:cubicBezTo>
                <a:lnTo>
                  <a:pt x="784719" y="1198678"/>
                </a:lnTo>
                <a:cubicBezTo>
                  <a:pt x="786325" y="1180667"/>
                  <a:pt x="792520" y="1166499"/>
                  <a:pt x="803304" y="1156174"/>
                </a:cubicBezTo>
                <a:cubicBezTo>
                  <a:pt x="814087" y="1145849"/>
                  <a:pt x="828198" y="1140686"/>
                  <a:pt x="845636" y="1140686"/>
                </a:cubicBezTo>
                <a:close/>
                <a:moveTo>
                  <a:pt x="847357" y="1116078"/>
                </a:moveTo>
                <a:cubicBezTo>
                  <a:pt x="819135" y="1116078"/>
                  <a:pt x="796478" y="1125457"/>
                  <a:pt x="779384" y="1144214"/>
                </a:cubicBezTo>
                <a:cubicBezTo>
                  <a:pt x="762291" y="1162971"/>
                  <a:pt x="753744" y="1188238"/>
                  <a:pt x="753744" y="1220016"/>
                </a:cubicBezTo>
                <a:cubicBezTo>
                  <a:pt x="753744" y="1252024"/>
                  <a:pt x="762663" y="1276775"/>
                  <a:pt x="780503" y="1294270"/>
                </a:cubicBezTo>
                <a:cubicBezTo>
                  <a:pt x="798342" y="1311765"/>
                  <a:pt x="823437" y="1320512"/>
                  <a:pt x="855789" y="1320512"/>
                </a:cubicBezTo>
                <a:cubicBezTo>
                  <a:pt x="873915" y="1320512"/>
                  <a:pt x="896802" y="1315006"/>
                  <a:pt x="924450" y="1303992"/>
                </a:cubicBezTo>
                <a:lnTo>
                  <a:pt x="924450" y="1271125"/>
                </a:lnTo>
                <a:lnTo>
                  <a:pt x="923073" y="1271125"/>
                </a:lnTo>
                <a:cubicBezTo>
                  <a:pt x="900817" y="1286612"/>
                  <a:pt x="878561" y="1294356"/>
                  <a:pt x="856305" y="1294356"/>
                </a:cubicBezTo>
                <a:cubicBezTo>
                  <a:pt x="833934" y="1294356"/>
                  <a:pt x="816410" y="1288075"/>
                  <a:pt x="803734" y="1275513"/>
                </a:cubicBezTo>
                <a:cubicBezTo>
                  <a:pt x="791057" y="1262951"/>
                  <a:pt x="784719" y="1244968"/>
                  <a:pt x="784719" y="1221565"/>
                </a:cubicBezTo>
                <a:lnTo>
                  <a:pt x="928408" y="1221565"/>
                </a:lnTo>
                <a:lnTo>
                  <a:pt x="928408" y="1204873"/>
                </a:lnTo>
                <a:cubicBezTo>
                  <a:pt x="928408" y="1176422"/>
                  <a:pt x="921324" y="1154510"/>
                  <a:pt x="907155" y="1139137"/>
                </a:cubicBezTo>
                <a:cubicBezTo>
                  <a:pt x="892987" y="1123765"/>
                  <a:pt x="873054" y="1116078"/>
                  <a:pt x="847357" y="1116078"/>
                </a:cubicBezTo>
                <a:close/>
                <a:moveTo>
                  <a:pt x="1165012" y="1111260"/>
                </a:moveTo>
                <a:lnTo>
                  <a:pt x="1165012" y="1187148"/>
                </a:lnTo>
                <a:cubicBezTo>
                  <a:pt x="1147230" y="1183248"/>
                  <a:pt x="1135012" y="1178487"/>
                  <a:pt x="1128358" y="1172866"/>
                </a:cubicBezTo>
                <a:cubicBezTo>
                  <a:pt x="1121704" y="1167244"/>
                  <a:pt x="1118377" y="1158984"/>
                  <a:pt x="1118377" y="1148086"/>
                </a:cubicBezTo>
                <a:cubicBezTo>
                  <a:pt x="1118377" y="1137646"/>
                  <a:pt x="1122565" y="1129185"/>
                  <a:pt x="1130939" y="1122704"/>
                </a:cubicBezTo>
                <a:cubicBezTo>
                  <a:pt x="1139314" y="1116222"/>
                  <a:pt x="1150672" y="1112407"/>
                  <a:pt x="1165012" y="1111260"/>
                </a:cubicBezTo>
                <a:close/>
                <a:moveTo>
                  <a:pt x="2322002" y="1094568"/>
                </a:moveTo>
                <a:lnTo>
                  <a:pt x="2322002" y="1215886"/>
                </a:lnTo>
                <a:lnTo>
                  <a:pt x="2218924" y="1215886"/>
                </a:lnTo>
                <a:close/>
                <a:moveTo>
                  <a:pt x="1729912" y="1077532"/>
                </a:moveTo>
                <a:cubicBezTo>
                  <a:pt x="1749415" y="1077532"/>
                  <a:pt x="1764329" y="1085017"/>
                  <a:pt x="1774654" y="1099989"/>
                </a:cubicBezTo>
                <a:cubicBezTo>
                  <a:pt x="1784979" y="1114960"/>
                  <a:pt x="1790141" y="1136441"/>
                  <a:pt x="1790141" y="1164434"/>
                </a:cubicBezTo>
                <a:lnTo>
                  <a:pt x="1789625" y="1179749"/>
                </a:lnTo>
                <a:cubicBezTo>
                  <a:pt x="1770352" y="1190533"/>
                  <a:pt x="1751939" y="1195925"/>
                  <a:pt x="1734386" y="1195925"/>
                </a:cubicBezTo>
                <a:cubicBezTo>
                  <a:pt x="1712933" y="1195925"/>
                  <a:pt x="1697561" y="1190619"/>
                  <a:pt x="1688268" y="1180007"/>
                </a:cubicBezTo>
                <a:cubicBezTo>
                  <a:pt x="1678976" y="1169395"/>
                  <a:pt x="1674330" y="1155829"/>
                  <a:pt x="1674330" y="1139310"/>
                </a:cubicBezTo>
                <a:cubicBezTo>
                  <a:pt x="1674330" y="1120036"/>
                  <a:pt x="1679320" y="1104922"/>
                  <a:pt x="1689301" y="1093966"/>
                </a:cubicBezTo>
                <a:cubicBezTo>
                  <a:pt x="1699282" y="1083010"/>
                  <a:pt x="1712819" y="1077532"/>
                  <a:pt x="1729912" y="1077532"/>
                </a:cubicBezTo>
                <a:close/>
                <a:moveTo>
                  <a:pt x="1952945" y="1074090"/>
                </a:moveTo>
                <a:cubicBezTo>
                  <a:pt x="1968891" y="1074090"/>
                  <a:pt x="1981626" y="1078048"/>
                  <a:pt x="1991147" y="1085964"/>
                </a:cubicBezTo>
                <a:cubicBezTo>
                  <a:pt x="2000669" y="1093880"/>
                  <a:pt x="2005430" y="1104033"/>
                  <a:pt x="2005430" y="1116423"/>
                </a:cubicBezTo>
                <a:cubicBezTo>
                  <a:pt x="2005430" y="1139367"/>
                  <a:pt x="1994876" y="1157665"/>
                  <a:pt x="1973767" y="1171317"/>
                </a:cubicBezTo>
                <a:cubicBezTo>
                  <a:pt x="1949446" y="1163860"/>
                  <a:pt x="1931320" y="1155829"/>
                  <a:pt x="1919389" y="1147225"/>
                </a:cubicBezTo>
                <a:cubicBezTo>
                  <a:pt x="1907458" y="1138621"/>
                  <a:pt x="1901492" y="1127665"/>
                  <a:pt x="1901492" y="1114358"/>
                </a:cubicBezTo>
                <a:cubicBezTo>
                  <a:pt x="1901492" y="1102312"/>
                  <a:pt x="1906282" y="1092589"/>
                  <a:pt x="1915861" y="1085190"/>
                </a:cubicBezTo>
                <a:cubicBezTo>
                  <a:pt x="1925441" y="1077790"/>
                  <a:pt x="1937802" y="1074090"/>
                  <a:pt x="1952945" y="1074090"/>
                </a:cubicBezTo>
                <a:close/>
                <a:moveTo>
                  <a:pt x="2323378" y="1056710"/>
                </a:moveTo>
                <a:lnTo>
                  <a:pt x="2197242" y="1205217"/>
                </a:lnTo>
                <a:lnTo>
                  <a:pt x="2197242" y="1241354"/>
                </a:lnTo>
                <a:lnTo>
                  <a:pt x="2322002" y="1241354"/>
                </a:lnTo>
                <a:lnTo>
                  <a:pt x="2322002" y="1316038"/>
                </a:lnTo>
                <a:lnTo>
                  <a:pt x="2352977" y="1316038"/>
                </a:lnTo>
                <a:lnTo>
                  <a:pt x="2352977" y="1241354"/>
                </a:lnTo>
                <a:lnTo>
                  <a:pt x="2391007" y="1241354"/>
                </a:lnTo>
                <a:lnTo>
                  <a:pt x="2391007" y="1215886"/>
                </a:lnTo>
                <a:lnTo>
                  <a:pt x="2352977" y="1215886"/>
                </a:lnTo>
                <a:lnTo>
                  <a:pt x="2352977" y="1056710"/>
                </a:lnTo>
                <a:close/>
                <a:moveTo>
                  <a:pt x="1511870" y="1055849"/>
                </a:moveTo>
                <a:cubicBezTo>
                  <a:pt x="1510722" y="1068698"/>
                  <a:pt x="1505617" y="1078077"/>
                  <a:pt x="1496554" y="1083985"/>
                </a:cubicBezTo>
                <a:cubicBezTo>
                  <a:pt x="1487491" y="1089893"/>
                  <a:pt x="1472405" y="1092905"/>
                  <a:pt x="1451297" y="1093019"/>
                </a:cubicBezTo>
                <a:lnTo>
                  <a:pt x="1451297" y="1114013"/>
                </a:lnTo>
                <a:lnTo>
                  <a:pt x="1505330" y="1114013"/>
                </a:lnTo>
                <a:lnTo>
                  <a:pt x="1505330" y="1292291"/>
                </a:lnTo>
                <a:lnTo>
                  <a:pt x="1451297" y="1292291"/>
                </a:lnTo>
                <a:lnTo>
                  <a:pt x="1451297" y="1316038"/>
                </a:lnTo>
                <a:lnTo>
                  <a:pt x="1589307" y="1316038"/>
                </a:lnTo>
                <a:lnTo>
                  <a:pt x="1589307" y="1292291"/>
                </a:lnTo>
                <a:lnTo>
                  <a:pt x="1536305" y="1292291"/>
                </a:lnTo>
                <a:lnTo>
                  <a:pt x="1536305" y="1055849"/>
                </a:lnTo>
                <a:close/>
                <a:moveTo>
                  <a:pt x="1730256" y="1051547"/>
                </a:moveTo>
                <a:cubicBezTo>
                  <a:pt x="1705018" y="1051547"/>
                  <a:pt x="1683909" y="1059922"/>
                  <a:pt x="1666930" y="1076671"/>
                </a:cubicBezTo>
                <a:cubicBezTo>
                  <a:pt x="1649951" y="1093421"/>
                  <a:pt x="1641462" y="1114759"/>
                  <a:pt x="1641462" y="1140686"/>
                </a:cubicBezTo>
                <a:cubicBezTo>
                  <a:pt x="1641462" y="1165925"/>
                  <a:pt x="1649062" y="1185800"/>
                  <a:pt x="1664263" y="1200313"/>
                </a:cubicBezTo>
                <a:cubicBezTo>
                  <a:pt x="1679463" y="1214825"/>
                  <a:pt x="1700142" y="1222081"/>
                  <a:pt x="1726298" y="1222081"/>
                </a:cubicBezTo>
                <a:cubicBezTo>
                  <a:pt x="1745572" y="1222081"/>
                  <a:pt x="1766681" y="1215198"/>
                  <a:pt x="1789625" y="1201431"/>
                </a:cubicBezTo>
                <a:cubicBezTo>
                  <a:pt x="1784348" y="1262807"/>
                  <a:pt x="1755208" y="1293495"/>
                  <a:pt x="1702207" y="1293495"/>
                </a:cubicBezTo>
                <a:cubicBezTo>
                  <a:pt x="1689358" y="1293495"/>
                  <a:pt x="1678115" y="1291201"/>
                  <a:pt x="1668479" y="1286612"/>
                </a:cubicBezTo>
                <a:lnTo>
                  <a:pt x="1666414" y="1286612"/>
                </a:lnTo>
                <a:lnTo>
                  <a:pt x="1666414" y="1317071"/>
                </a:lnTo>
                <a:cubicBezTo>
                  <a:pt x="1674903" y="1319709"/>
                  <a:pt x="1685113" y="1321029"/>
                  <a:pt x="1697045" y="1321029"/>
                </a:cubicBezTo>
                <a:cubicBezTo>
                  <a:pt x="1737541" y="1321029"/>
                  <a:pt x="1768631" y="1307893"/>
                  <a:pt x="1790313" y="1281622"/>
                </a:cubicBezTo>
                <a:cubicBezTo>
                  <a:pt x="1811995" y="1255350"/>
                  <a:pt x="1822837" y="1218353"/>
                  <a:pt x="1822837" y="1170628"/>
                </a:cubicBezTo>
                <a:cubicBezTo>
                  <a:pt x="1822837" y="1130820"/>
                  <a:pt x="1814606" y="1101021"/>
                  <a:pt x="1798143" y="1081232"/>
                </a:cubicBezTo>
                <a:cubicBezTo>
                  <a:pt x="1781680" y="1061442"/>
                  <a:pt x="1759051" y="1051547"/>
                  <a:pt x="1730256" y="1051547"/>
                </a:cubicBezTo>
                <a:close/>
                <a:moveTo>
                  <a:pt x="1953117" y="1050859"/>
                </a:moveTo>
                <a:cubicBezTo>
                  <a:pt x="1928681" y="1050859"/>
                  <a:pt x="1908548" y="1057226"/>
                  <a:pt x="1892716" y="1069960"/>
                </a:cubicBezTo>
                <a:cubicBezTo>
                  <a:pt x="1876885" y="1082694"/>
                  <a:pt x="1868969" y="1098870"/>
                  <a:pt x="1868969" y="1118488"/>
                </a:cubicBezTo>
                <a:cubicBezTo>
                  <a:pt x="1868969" y="1142235"/>
                  <a:pt x="1882678" y="1161565"/>
                  <a:pt x="1910096" y="1176479"/>
                </a:cubicBezTo>
                <a:lnTo>
                  <a:pt x="1910096" y="1178544"/>
                </a:lnTo>
                <a:cubicBezTo>
                  <a:pt x="1878089" y="1192884"/>
                  <a:pt x="1862086" y="1215026"/>
                  <a:pt x="1862086" y="1244968"/>
                </a:cubicBezTo>
                <a:cubicBezTo>
                  <a:pt x="1862086" y="1267912"/>
                  <a:pt x="1870345" y="1286469"/>
                  <a:pt x="1886865" y="1300637"/>
                </a:cubicBezTo>
                <a:cubicBezTo>
                  <a:pt x="1903385" y="1314805"/>
                  <a:pt x="1925469" y="1321889"/>
                  <a:pt x="1953117" y="1321889"/>
                </a:cubicBezTo>
                <a:cubicBezTo>
                  <a:pt x="1979159" y="1321889"/>
                  <a:pt x="2000841" y="1314518"/>
                  <a:pt x="2018164" y="1299776"/>
                </a:cubicBezTo>
                <a:cubicBezTo>
                  <a:pt x="2035487" y="1285035"/>
                  <a:pt x="2044149" y="1266536"/>
                  <a:pt x="2044149" y="1244280"/>
                </a:cubicBezTo>
                <a:cubicBezTo>
                  <a:pt x="2044149" y="1215714"/>
                  <a:pt x="2027457" y="1194261"/>
                  <a:pt x="1994073" y="1179921"/>
                </a:cubicBezTo>
                <a:lnTo>
                  <a:pt x="1994073" y="1177684"/>
                </a:lnTo>
                <a:cubicBezTo>
                  <a:pt x="2007610" y="1171489"/>
                  <a:pt x="2018193" y="1162856"/>
                  <a:pt x="2025822" y="1151785"/>
                </a:cubicBezTo>
                <a:cubicBezTo>
                  <a:pt x="2033451" y="1140715"/>
                  <a:pt x="2037265" y="1128870"/>
                  <a:pt x="2037265" y="1116250"/>
                </a:cubicBezTo>
                <a:cubicBezTo>
                  <a:pt x="2037265" y="1096748"/>
                  <a:pt x="2029579" y="1080974"/>
                  <a:pt x="2014206" y="1068928"/>
                </a:cubicBezTo>
                <a:cubicBezTo>
                  <a:pt x="1998834" y="1056882"/>
                  <a:pt x="1978471" y="1050859"/>
                  <a:pt x="1953117" y="1050859"/>
                </a:cubicBezTo>
                <a:close/>
                <a:moveTo>
                  <a:pt x="674572" y="1045180"/>
                </a:moveTo>
                <a:lnTo>
                  <a:pt x="674572" y="1131394"/>
                </a:lnTo>
                <a:cubicBezTo>
                  <a:pt x="655299" y="1121183"/>
                  <a:pt x="637230" y="1116078"/>
                  <a:pt x="620366" y="1116078"/>
                </a:cubicBezTo>
                <a:cubicBezTo>
                  <a:pt x="596274" y="1116078"/>
                  <a:pt x="576026" y="1125772"/>
                  <a:pt x="559621" y="1145160"/>
                </a:cubicBezTo>
                <a:cubicBezTo>
                  <a:pt x="543216" y="1164548"/>
                  <a:pt x="535013" y="1189672"/>
                  <a:pt x="535013" y="1220532"/>
                </a:cubicBezTo>
                <a:cubicBezTo>
                  <a:pt x="535013" y="1251737"/>
                  <a:pt x="541810" y="1276344"/>
                  <a:pt x="555405" y="1294356"/>
                </a:cubicBezTo>
                <a:cubicBezTo>
                  <a:pt x="568999" y="1312367"/>
                  <a:pt x="587269" y="1321373"/>
                  <a:pt x="610213" y="1321373"/>
                </a:cubicBezTo>
                <a:cubicBezTo>
                  <a:pt x="630978" y="1321373"/>
                  <a:pt x="652431" y="1312424"/>
                  <a:pt x="674572" y="1294528"/>
                </a:cubicBezTo>
                <a:lnTo>
                  <a:pt x="674572" y="1316038"/>
                </a:lnTo>
                <a:lnTo>
                  <a:pt x="704858" y="1316038"/>
                </a:lnTo>
                <a:lnTo>
                  <a:pt x="704858" y="1045180"/>
                </a:lnTo>
                <a:close/>
                <a:moveTo>
                  <a:pt x="1165012" y="1044836"/>
                </a:moveTo>
                <a:lnTo>
                  <a:pt x="1165012" y="1088545"/>
                </a:lnTo>
                <a:cubicBezTo>
                  <a:pt x="1141150" y="1090381"/>
                  <a:pt x="1122335" y="1097121"/>
                  <a:pt x="1108569" y="1108765"/>
                </a:cubicBezTo>
                <a:cubicBezTo>
                  <a:pt x="1094802" y="1120409"/>
                  <a:pt x="1087919" y="1135007"/>
                  <a:pt x="1087919" y="1152560"/>
                </a:cubicBezTo>
                <a:cubicBezTo>
                  <a:pt x="1087919" y="1167703"/>
                  <a:pt x="1092995" y="1180380"/>
                  <a:pt x="1103148" y="1190590"/>
                </a:cubicBezTo>
                <a:cubicBezTo>
                  <a:pt x="1113301" y="1200800"/>
                  <a:pt x="1133922" y="1208716"/>
                  <a:pt x="1165012" y="1214337"/>
                </a:cubicBezTo>
                <a:lnTo>
                  <a:pt x="1165012" y="1293323"/>
                </a:lnTo>
                <a:cubicBezTo>
                  <a:pt x="1134381" y="1292176"/>
                  <a:pt x="1108913" y="1283973"/>
                  <a:pt x="1088607" y="1268716"/>
                </a:cubicBezTo>
                <a:lnTo>
                  <a:pt x="1086714" y="1268716"/>
                </a:lnTo>
                <a:lnTo>
                  <a:pt x="1086714" y="1301067"/>
                </a:lnTo>
                <a:cubicBezTo>
                  <a:pt x="1109085" y="1311392"/>
                  <a:pt x="1135184" y="1316612"/>
                  <a:pt x="1165012" y="1316727"/>
                </a:cubicBezTo>
                <a:lnTo>
                  <a:pt x="1165012" y="1354138"/>
                </a:lnTo>
                <a:lnTo>
                  <a:pt x="1062623" y="1354138"/>
                </a:lnTo>
                <a:lnTo>
                  <a:pt x="1062623" y="1373188"/>
                </a:lnTo>
                <a:lnTo>
                  <a:pt x="1165012" y="1373188"/>
                </a:lnTo>
                <a:lnTo>
                  <a:pt x="1165012" y="1379020"/>
                </a:lnTo>
                <a:lnTo>
                  <a:pt x="1183253" y="1379020"/>
                </a:lnTo>
                <a:lnTo>
                  <a:pt x="1183253" y="1373188"/>
                </a:lnTo>
                <a:lnTo>
                  <a:pt x="1510298" y="1373188"/>
                </a:lnTo>
                <a:lnTo>
                  <a:pt x="1957973" y="1373188"/>
                </a:lnTo>
                <a:lnTo>
                  <a:pt x="2088280" y="1373188"/>
                </a:lnTo>
                <a:lnTo>
                  <a:pt x="2086495" y="1379709"/>
                </a:lnTo>
                <a:lnTo>
                  <a:pt x="2109554" y="1379709"/>
                </a:lnTo>
                <a:lnTo>
                  <a:pt x="2112414" y="1373188"/>
                </a:lnTo>
                <a:lnTo>
                  <a:pt x="2405648" y="1373188"/>
                </a:lnTo>
                <a:lnTo>
                  <a:pt x="2405648" y="1354138"/>
                </a:lnTo>
                <a:lnTo>
                  <a:pt x="2120768" y="1354138"/>
                </a:lnTo>
                <a:lnTo>
                  <a:pt x="2158081" y="1269060"/>
                </a:lnTo>
                <a:lnTo>
                  <a:pt x="2116782" y="1269060"/>
                </a:lnTo>
                <a:lnTo>
                  <a:pt x="2093494" y="1354138"/>
                </a:lnTo>
                <a:lnTo>
                  <a:pt x="1957973" y="1354138"/>
                </a:lnTo>
                <a:lnTo>
                  <a:pt x="1510298" y="1354138"/>
                </a:lnTo>
                <a:lnTo>
                  <a:pt x="1183253" y="1354138"/>
                </a:lnTo>
                <a:lnTo>
                  <a:pt x="1183253" y="1316038"/>
                </a:lnTo>
                <a:cubicBezTo>
                  <a:pt x="1206885" y="1313514"/>
                  <a:pt x="1225528" y="1306287"/>
                  <a:pt x="1239179" y="1294356"/>
                </a:cubicBezTo>
                <a:cubicBezTo>
                  <a:pt x="1252831" y="1282425"/>
                  <a:pt x="1259657" y="1267683"/>
                  <a:pt x="1259657" y="1250131"/>
                </a:cubicBezTo>
                <a:cubicBezTo>
                  <a:pt x="1259657" y="1239232"/>
                  <a:pt x="1257133" y="1229825"/>
                  <a:pt x="1252086" y="1221909"/>
                </a:cubicBezTo>
                <a:cubicBezTo>
                  <a:pt x="1247038" y="1213993"/>
                  <a:pt x="1239696" y="1207684"/>
                  <a:pt x="1230059" y="1202980"/>
                </a:cubicBezTo>
                <a:cubicBezTo>
                  <a:pt x="1220422" y="1198276"/>
                  <a:pt x="1204820" y="1193860"/>
                  <a:pt x="1183253" y="1189730"/>
                </a:cubicBezTo>
                <a:lnTo>
                  <a:pt x="1183253" y="1111088"/>
                </a:lnTo>
                <a:cubicBezTo>
                  <a:pt x="1206082" y="1112465"/>
                  <a:pt x="1227879" y="1119864"/>
                  <a:pt x="1248644" y="1133287"/>
                </a:cubicBezTo>
                <a:lnTo>
                  <a:pt x="1250537" y="1133287"/>
                </a:lnTo>
                <a:lnTo>
                  <a:pt x="1250537" y="1101279"/>
                </a:lnTo>
                <a:cubicBezTo>
                  <a:pt x="1230805" y="1093249"/>
                  <a:pt x="1208377" y="1088889"/>
                  <a:pt x="1183253" y="1088201"/>
                </a:cubicBezTo>
                <a:lnTo>
                  <a:pt x="1183253" y="1044836"/>
                </a:lnTo>
                <a:close/>
                <a:moveTo>
                  <a:pt x="539743" y="716019"/>
                </a:moveTo>
                <a:cubicBezTo>
                  <a:pt x="574733" y="716019"/>
                  <a:pt x="592228" y="740283"/>
                  <a:pt x="592228" y="788810"/>
                </a:cubicBezTo>
                <a:cubicBezTo>
                  <a:pt x="592228" y="812787"/>
                  <a:pt x="586893" y="831343"/>
                  <a:pt x="576224" y="844479"/>
                </a:cubicBezTo>
                <a:cubicBezTo>
                  <a:pt x="565555" y="857614"/>
                  <a:pt x="550756" y="864182"/>
                  <a:pt x="531827" y="864182"/>
                </a:cubicBezTo>
                <a:cubicBezTo>
                  <a:pt x="517143" y="864182"/>
                  <a:pt x="501196" y="860339"/>
                  <a:pt x="483988" y="852653"/>
                </a:cubicBezTo>
                <a:lnTo>
                  <a:pt x="483988" y="739078"/>
                </a:lnTo>
                <a:cubicBezTo>
                  <a:pt x="502573" y="723705"/>
                  <a:pt x="521158" y="716019"/>
                  <a:pt x="539743" y="716019"/>
                </a:cubicBezTo>
                <a:close/>
                <a:moveTo>
                  <a:pt x="2319774" y="713266"/>
                </a:moveTo>
                <a:cubicBezTo>
                  <a:pt x="2358664" y="713266"/>
                  <a:pt x="2378110" y="738963"/>
                  <a:pt x="2378110" y="790359"/>
                </a:cubicBezTo>
                <a:cubicBezTo>
                  <a:pt x="2378110" y="815024"/>
                  <a:pt x="2373062" y="833953"/>
                  <a:pt x="2362966" y="847146"/>
                </a:cubicBezTo>
                <a:cubicBezTo>
                  <a:pt x="2352871" y="860339"/>
                  <a:pt x="2338473" y="866935"/>
                  <a:pt x="2319774" y="866935"/>
                </a:cubicBezTo>
                <a:cubicBezTo>
                  <a:pt x="2301074" y="866935"/>
                  <a:pt x="2286676" y="860339"/>
                  <a:pt x="2276581" y="847146"/>
                </a:cubicBezTo>
                <a:cubicBezTo>
                  <a:pt x="2266486" y="833953"/>
                  <a:pt x="2261438" y="815024"/>
                  <a:pt x="2261438" y="790359"/>
                </a:cubicBezTo>
                <a:cubicBezTo>
                  <a:pt x="2261438" y="765349"/>
                  <a:pt x="2266486" y="746248"/>
                  <a:pt x="2276581" y="733055"/>
                </a:cubicBezTo>
                <a:cubicBezTo>
                  <a:pt x="2286676" y="719862"/>
                  <a:pt x="2301074" y="713266"/>
                  <a:pt x="2319774" y="713266"/>
                </a:cubicBezTo>
                <a:close/>
                <a:moveTo>
                  <a:pt x="1443474" y="713266"/>
                </a:moveTo>
                <a:cubicBezTo>
                  <a:pt x="1482364" y="713266"/>
                  <a:pt x="1501810" y="738963"/>
                  <a:pt x="1501810" y="790359"/>
                </a:cubicBezTo>
                <a:cubicBezTo>
                  <a:pt x="1501810" y="815024"/>
                  <a:pt x="1496762" y="833953"/>
                  <a:pt x="1486667" y="847146"/>
                </a:cubicBezTo>
                <a:cubicBezTo>
                  <a:pt x="1476571" y="860339"/>
                  <a:pt x="1462174" y="866935"/>
                  <a:pt x="1443474" y="866935"/>
                </a:cubicBezTo>
                <a:cubicBezTo>
                  <a:pt x="1424774" y="866935"/>
                  <a:pt x="1410377" y="860339"/>
                  <a:pt x="1400281" y="847146"/>
                </a:cubicBezTo>
                <a:cubicBezTo>
                  <a:pt x="1390186" y="833953"/>
                  <a:pt x="1385138" y="815024"/>
                  <a:pt x="1385138" y="790359"/>
                </a:cubicBezTo>
                <a:cubicBezTo>
                  <a:pt x="1385138" y="765349"/>
                  <a:pt x="1390186" y="746248"/>
                  <a:pt x="1400281" y="733055"/>
                </a:cubicBezTo>
                <a:cubicBezTo>
                  <a:pt x="1410377" y="719862"/>
                  <a:pt x="1424774" y="713266"/>
                  <a:pt x="1443474" y="713266"/>
                </a:cubicBezTo>
                <a:close/>
                <a:moveTo>
                  <a:pt x="748149" y="713266"/>
                </a:moveTo>
                <a:cubicBezTo>
                  <a:pt x="787039" y="713266"/>
                  <a:pt x="806485" y="738963"/>
                  <a:pt x="806485" y="790359"/>
                </a:cubicBezTo>
                <a:cubicBezTo>
                  <a:pt x="806485" y="815024"/>
                  <a:pt x="801437" y="833953"/>
                  <a:pt x="791341" y="847146"/>
                </a:cubicBezTo>
                <a:cubicBezTo>
                  <a:pt x="781246" y="860339"/>
                  <a:pt x="766848" y="866935"/>
                  <a:pt x="748149" y="866935"/>
                </a:cubicBezTo>
                <a:cubicBezTo>
                  <a:pt x="729449" y="866935"/>
                  <a:pt x="715052" y="860339"/>
                  <a:pt x="704956" y="847146"/>
                </a:cubicBezTo>
                <a:cubicBezTo>
                  <a:pt x="694861" y="833953"/>
                  <a:pt x="689813" y="815024"/>
                  <a:pt x="689813" y="790359"/>
                </a:cubicBezTo>
                <a:cubicBezTo>
                  <a:pt x="689813" y="765349"/>
                  <a:pt x="694861" y="746248"/>
                  <a:pt x="704956" y="733055"/>
                </a:cubicBezTo>
                <a:cubicBezTo>
                  <a:pt x="715052" y="719862"/>
                  <a:pt x="729449" y="713266"/>
                  <a:pt x="748149" y="713266"/>
                </a:cubicBezTo>
                <a:close/>
                <a:moveTo>
                  <a:pt x="1874336" y="712061"/>
                </a:moveTo>
                <a:cubicBezTo>
                  <a:pt x="1908867" y="712061"/>
                  <a:pt x="1926592" y="731392"/>
                  <a:pt x="1927510" y="770053"/>
                </a:cubicBezTo>
                <a:lnTo>
                  <a:pt x="1813419" y="770053"/>
                </a:lnTo>
                <a:cubicBezTo>
                  <a:pt x="1815025" y="752042"/>
                  <a:pt x="1821220" y="737874"/>
                  <a:pt x="1832004" y="727549"/>
                </a:cubicBezTo>
                <a:cubicBezTo>
                  <a:pt x="1842787" y="717224"/>
                  <a:pt x="1856898" y="712061"/>
                  <a:pt x="1874336" y="712061"/>
                </a:cubicBezTo>
                <a:close/>
                <a:moveTo>
                  <a:pt x="2454296" y="692960"/>
                </a:moveTo>
                <a:lnTo>
                  <a:pt x="2454296" y="887413"/>
                </a:lnTo>
                <a:lnTo>
                  <a:pt x="2484582" y="887413"/>
                </a:lnTo>
                <a:lnTo>
                  <a:pt x="2484582" y="692960"/>
                </a:lnTo>
                <a:close/>
                <a:moveTo>
                  <a:pt x="1577996" y="692960"/>
                </a:moveTo>
                <a:lnTo>
                  <a:pt x="1577996" y="887413"/>
                </a:lnTo>
                <a:lnTo>
                  <a:pt x="1608282" y="887413"/>
                </a:lnTo>
                <a:lnTo>
                  <a:pt x="1608282" y="692960"/>
                </a:lnTo>
                <a:close/>
                <a:moveTo>
                  <a:pt x="882327" y="692960"/>
                </a:moveTo>
                <a:lnTo>
                  <a:pt x="882327" y="887413"/>
                </a:lnTo>
                <a:lnTo>
                  <a:pt x="912613" y="887413"/>
                </a:lnTo>
                <a:lnTo>
                  <a:pt x="912613" y="747682"/>
                </a:lnTo>
                <a:cubicBezTo>
                  <a:pt x="932460" y="731162"/>
                  <a:pt x="952135" y="722902"/>
                  <a:pt x="971638" y="722902"/>
                </a:cubicBezTo>
                <a:cubicBezTo>
                  <a:pt x="981389" y="722902"/>
                  <a:pt x="991026" y="724050"/>
                  <a:pt x="1000547" y="726344"/>
                </a:cubicBezTo>
                <a:lnTo>
                  <a:pt x="1001752" y="726344"/>
                </a:lnTo>
                <a:lnTo>
                  <a:pt x="1001752" y="694681"/>
                </a:lnTo>
                <a:cubicBezTo>
                  <a:pt x="994410" y="693534"/>
                  <a:pt x="987125" y="692960"/>
                  <a:pt x="979897" y="692960"/>
                </a:cubicBezTo>
                <a:cubicBezTo>
                  <a:pt x="959362" y="692960"/>
                  <a:pt x="936934" y="702941"/>
                  <a:pt x="912613" y="722902"/>
                </a:cubicBezTo>
                <a:lnTo>
                  <a:pt x="912613" y="692960"/>
                </a:lnTo>
                <a:close/>
                <a:moveTo>
                  <a:pt x="2319774" y="687453"/>
                </a:moveTo>
                <a:cubicBezTo>
                  <a:pt x="2292355" y="687453"/>
                  <a:pt x="2270558" y="696688"/>
                  <a:pt x="2254382" y="715159"/>
                </a:cubicBezTo>
                <a:cubicBezTo>
                  <a:pt x="2238207" y="733629"/>
                  <a:pt x="2230119" y="758696"/>
                  <a:pt x="2230119" y="790359"/>
                </a:cubicBezTo>
                <a:cubicBezTo>
                  <a:pt x="2230119" y="822022"/>
                  <a:pt x="2238149" y="847002"/>
                  <a:pt x="2254210" y="865301"/>
                </a:cubicBezTo>
                <a:cubicBezTo>
                  <a:pt x="2270271" y="883599"/>
                  <a:pt x="2292126" y="892748"/>
                  <a:pt x="2319774" y="892748"/>
                </a:cubicBezTo>
                <a:cubicBezTo>
                  <a:pt x="2347307" y="892748"/>
                  <a:pt x="2369133" y="883656"/>
                  <a:pt x="2385251" y="865473"/>
                </a:cubicBezTo>
                <a:cubicBezTo>
                  <a:pt x="2401369" y="847289"/>
                  <a:pt x="2409429" y="822251"/>
                  <a:pt x="2409429" y="790359"/>
                </a:cubicBezTo>
                <a:cubicBezTo>
                  <a:pt x="2409429" y="758466"/>
                  <a:pt x="2401341" y="733342"/>
                  <a:pt x="2385165" y="714987"/>
                </a:cubicBezTo>
                <a:cubicBezTo>
                  <a:pt x="2368989" y="696631"/>
                  <a:pt x="2347192" y="687453"/>
                  <a:pt x="2319774" y="687453"/>
                </a:cubicBezTo>
                <a:close/>
                <a:moveTo>
                  <a:pt x="1876057" y="687453"/>
                </a:moveTo>
                <a:cubicBezTo>
                  <a:pt x="1847835" y="687453"/>
                  <a:pt x="1825178" y="696832"/>
                  <a:pt x="1808084" y="715589"/>
                </a:cubicBezTo>
                <a:cubicBezTo>
                  <a:pt x="1790991" y="734346"/>
                  <a:pt x="1782444" y="759613"/>
                  <a:pt x="1782444" y="791391"/>
                </a:cubicBezTo>
                <a:cubicBezTo>
                  <a:pt x="1782444" y="823399"/>
                  <a:pt x="1791363" y="848150"/>
                  <a:pt x="1809203" y="865645"/>
                </a:cubicBezTo>
                <a:cubicBezTo>
                  <a:pt x="1827042" y="883140"/>
                  <a:pt x="1852137" y="891887"/>
                  <a:pt x="1884489" y="891887"/>
                </a:cubicBezTo>
                <a:cubicBezTo>
                  <a:pt x="1902615" y="891887"/>
                  <a:pt x="1925502" y="886381"/>
                  <a:pt x="1953150" y="875367"/>
                </a:cubicBezTo>
                <a:lnTo>
                  <a:pt x="1953150" y="842500"/>
                </a:lnTo>
                <a:lnTo>
                  <a:pt x="1951773" y="842500"/>
                </a:lnTo>
                <a:cubicBezTo>
                  <a:pt x="1929517" y="857987"/>
                  <a:pt x="1907261" y="865731"/>
                  <a:pt x="1885005" y="865731"/>
                </a:cubicBezTo>
                <a:cubicBezTo>
                  <a:pt x="1862634" y="865731"/>
                  <a:pt x="1845110" y="859450"/>
                  <a:pt x="1832434" y="846888"/>
                </a:cubicBezTo>
                <a:cubicBezTo>
                  <a:pt x="1819757" y="834326"/>
                  <a:pt x="1813419" y="816343"/>
                  <a:pt x="1813419" y="792940"/>
                </a:cubicBezTo>
                <a:lnTo>
                  <a:pt x="1957108" y="792940"/>
                </a:lnTo>
                <a:lnTo>
                  <a:pt x="1957108" y="776248"/>
                </a:lnTo>
                <a:cubicBezTo>
                  <a:pt x="1957108" y="747797"/>
                  <a:pt x="1950024" y="725885"/>
                  <a:pt x="1935856" y="710512"/>
                </a:cubicBezTo>
                <a:cubicBezTo>
                  <a:pt x="1921687" y="695140"/>
                  <a:pt x="1901754" y="687453"/>
                  <a:pt x="1876057" y="687453"/>
                </a:cubicBezTo>
                <a:close/>
                <a:moveTo>
                  <a:pt x="1443474" y="687453"/>
                </a:moveTo>
                <a:cubicBezTo>
                  <a:pt x="1416055" y="687453"/>
                  <a:pt x="1394258" y="696688"/>
                  <a:pt x="1378082" y="715159"/>
                </a:cubicBezTo>
                <a:cubicBezTo>
                  <a:pt x="1361907" y="733629"/>
                  <a:pt x="1353819" y="758696"/>
                  <a:pt x="1353819" y="790359"/>
                </a:cubicBezTo>
                <a:cubicBezTo>
                  <a:pt x="1353819" y="822022"/>
                  <a:pt x="1361849" y="847002"/>
                  <a:pt x="1377910" y="865301"/>
                </a:cubicBezTo>
                <a:cubicBezTo>
                  <a:pt x="1393971" y="883599"/>
                  <a:pt x="1415826" y="892748"/>
                  <a:pt x="1443474" y="892748"/>
                </a:cubicBezTo>
                <a:cubicBezTo>
                  <a:pt x="1471007" y="892748"/>
                  <a:pt x="1492833" y="883656"/>
                  <a:pt x="1508951" y="865473"/>
                </a:cubicBezTo>
                <a:cubicBezTo>
                  <a:pt x="1525070" y="847289"/>
                  <a:pt x="1533129" y="822251"/>
                  <a:pt x="1533129" y="790359"/>
                </a:cubicBezTo>
                <a:cubicBezTo>
                  <a:pt x="1533129" y="758466"/>
                  <a:pt x="1525041" y="733342"/>
                  <a:pt x="1508865" y="714987"/>
                </a:cubicBezTo>
                <a:cubicBezTo>
                  <a:pt x="1492689" y="696631"/>
                  <a:pt x="1470892" y="687453"/>
                  <a:pt x="1443474" y="687453"/>
                </a:cubicBezTo>
                <a:close/>
                <a:moveTo>
                  <a:pt x="1246942" y="687453"/>
                </a:moveTo>
                <a:cubicBezTo>
                  <a:pt x="1224686" y="687453"/>
                  <a:pt x="1202143" y="697090"/>
                  <a:pt x="1179313" y="716363"/>
                </a:cubicBezTo>
                <a:lnTo>
                  <a:pt x="1179313" y="692960"/>
                </a:lnTo>
                <a:lnTo>
                  <a:pt x="1149027" y="692960"/>
                </a:lnTo>
                <a:lnTo>
                  <a:pt x="1149027" y="887413"/>
                </a:lnTo>
                <a:lnTo>
                  <a:pt x="1179313" y="887413"/>
                </a:lnTo>
                <a:lnTo>
                  <a:pt x="1179313" y="741143"/>
                </a:lnTo>
                <a:cubicBezTo>
                  <a:pt x="1199504" y="724394"/>
                  <a:pt x="1218605" y="716019"/>
                  <a:pt x="1236617" y="716019"/>
                </a:cubicBezTo>
                <a:cubicBezTo>
                  <a:pt x="1251875" y="716019"/>
                  <a:pt x="1262831" y="720120"/>
                  <a:pt x="1269485" y="728323"/>
                </a:cubicBezTo>
                <a:cubicBezTo>
                  <a:pt x="1276138" y="736526"/>
                  <a:pt x="1279465" y="753246"/>
                  <a:pt x="1279465" y="778485"/>
                </a:cubicBezTo>
                <a:lnTo>
                  <a:pt x="1279465" y="887413"/>
                </a:lnTo>
                <a:lnTo>
                  <a:pt x="1309752" y="887413"/>
                </a:lnTo>
                <a:lnTo>
                  <a:pt x="1309752" y="760761"/>
                </a:lnTo>
                <a:cubicBezTo>
                  <a:pt x="1309752" y="737013"/>
                  <a:pt x="1304302" y="718858"/>
                  <a:pt x="1293404" y="706296"/>
                </a:cubicBezTo>
                <a:cubicBezTo>
                  <a:pt x="1282506" y="693734"/>
                  <a:pt x="1267018" y="687453"/>
                  <a:pt x="1246942" y="687453"/>
                </a:cubicBezTo>
                <a:close/>
                <a:moveTo>
                  <a:pt x="748149" y="687453"/>
                </a:moveTo>
                <a:cubicBezTo>
                  <a:pt x="720730" y="687453"/>
                  <a:pt x="698933" y="696688"/>
                  <a:pt x="682757" y="715159"/>
                </a:cubicBezTo>
                <a:cubicBezTo>
                  <a:pt x="666582" y="733629"/>
                  <a:pt x="658494" y="758696"/>
                  <a:pt x="658494" y="790359"/>
                </a:cubicBezTo>
                <a:cubicBezTo>
                  <a:pt x="658494" y="822022"/>
                  <a:pt x="666524" y="847002"/>
                  <a:pt x="682585" y="865301"/>
                </a:cubicBezTo>
                <a:cubicBezTo>
                  <a:pt x="698646" y="883599"/>
                  <a:pt x="720501" y="892748"/>
                  <a:pt x="748149" y="892748"/>
                </a:cubicBezTo>
                <a:cubicBezTo>
                  <a:pt x="775682" y="892748"/>
                  <a:pt x="797508" y="883656"/>
                  <a:pt x="813626" y="865473"/>
                </a:cubicBezTo>
                <a:cubicBezTo>
                  <a:pt x="829745" y="847289"/>
                  <a:pt x="837804" y="822251"/>
                  <a:pt x="837804" y="790359"/>
                </a:cubicBezTo>
                <a:cubicBezTo>
                  <a:pt x="837804" y="758466"/>
                  <a:pt x="829716" y="733342"/>
                  <a:pt x="813540" y="714987"/>
                </a:cubicBezTo>
                <a:cubicBezTo>
                  <a:pt x="797364" y="696631"/>
                  <a:pt x="775567" y="687453"/>
                  <a:pt x="748149" y="687453"/>
                </a:cubicBezTo>
                <a:close/>
                <a:moveTo>
                  <a:pt x="548519" y="687453"/>
                </a:moveTo>
                <a:cubicBezTo>
                  <a:pt x="527640" y="687453"/>
                  <a:pt x="506129" y="696459"/>
                  <a:pt x="483988" y="714470"/>
                </a:cubicBezTo>
                <a:lnTo>
                  <a:pt x="483988" y="692960"/>
                </a:lnTo>
                <a:lnTo>
                  <a:pt x="453702" y="692960"/>
                </a:lnTo>
                <a:lnTo>
                  <a:pt x="453702" y="959172"/>
                </a:lnTo>
                <a:lnTo>
                  <a:pt x="483988" y="959172"/>
                </a:lnTo>
                <a:lnTo>
                  <a:pt x="483988" y="876228"/>
                </a:lnTo>
                <a:cubicBezTo>
                  <a:pt x="501541" y="886209"/>
                  <a:pt x="519552" y="891199"/>
                  <a:pt x="538022" y="891199"/>
                </a:cubicBezTo>
                <a:cubicBezTo>
                  <a:pt x="562228" y="891199"/>
                  <a:pt x="582534" y="881620"/>
                  <a:pt x="598939" y="862461"/>
                </a:cubicBezTo>
                <a:cubicBezTo>
                  <a:pt x="615345" y="843303"/>
                  <a:pt x="623547" y="818408"/>
                  <a:pt x="623547" y="787777"/>
                </a:cubicBezTo>
                <a:cubicBezTo>
                  <a:pt x="623547" y="756573"/>
                  <a:pt x="616779" y="732051"/>
                  <a:pt x="603241" y="714212"/>
                </a:cubicBezTo>
                <a:cubicBezTo>
                  <a:pt x="589704" y="696373"/>
                  <a:pt x="571463" y="687453"/>
                  <a:pt x="548519" y="687453"/>
                </a:cubicBezTo>
                <a:close/>
                <a:moveTo>
                  <a:pt x="1664753" y="637033"/>
                </a:moveTo>
                <a:lnTo>
                  <a:pt x="1664753" y="692960"/>
                </a:lnTo>
                <a:lnTo>
                  <a:pt x="1642383" y="692960"/>
                </a:lnTo>
                <a:lnTo>
                  <a:pt x="1642383" y="717740"/>
                </a:lnTo>
                <a:lnTo>
                  <a:pt x="1664581" y="717740"/>
                </a:lnTo>
                <a:lnTo>
                  <a:pt x="1664581" y="824947"/>
                </a:lnTo>
                <a:cubicBezTo>
                  <a:pt x="1664581" y="869115"/>
                  <a:pt x="1684657" y="891199"/>
                  <a:pt x="1724810" y="891199"/>
                </a:cubicBezTo>
                <a:cubicBezTo>
                  <a:pt x="1736626" y="891199"/>
                  <a:pt x="1749361" y="889536"/>
                  <a:pt x="1763012" y="886209"/>
                </a:cubicBezTo>
                <a:lnTo>
                  <a:pt x="1763012" y="858675"/>
                </a:lnTo>
                <a:lnTo>
                  <a:pt x="1761980" y="858675"/>
                </a:lnTo>
                <a:cubicBezTo>
                  <a:pt x="1751770" y="862805"/>
                  <a:pt x="1742420" y="864870"/>
                  <a:pt x="1733930" y="864870"/>
                </a:cubicBezTo>
                <a:cubicBezTo>
                  <a:pt x="1724982" y="864870"/>
                  <a:pt x="1717640" y="863465"/>
                  <a:pt x="1711904" y="860654"/>
                </a:cubicBezTo>
                <a:cubicBezTo>
                  <a:pt x="1706168" y="857844"/>
                  <a:pt x="1701895" y="853427"/>
                  <a:pt x="1699084" y="847404"/>
                </a:cubicBezTo>
                <a:cubicBezTo>
                  <a:pt x="1696273" y="841381"/>
                  <a:pt x="1694868" y="828159"/>
                  <a:pt x="1694868" y="807739"/>
                </a:cubicBezTo>
                <a:lnTo>
                  <a:pt x="1694868" y="717740"/>
                </a:lnTo>
                <a:lnTo>
                  <a:pt x="1763012" y="717740"/>
                </a:lnTo>
                <a:lnTo>
                  <a:pt x="1763012" y="692960"/>
                </a:lnTo>
                <a:lnTo>
                  <a:pt x="1694868" y="692960"/>
                </a:lnTo>
                <a:lnTo>
                  <a:pt x="1694868" y="637033"/>
                </a:lnTo>
                <a:close/>
                <a:moveTo>
                  <a:pt x="2452231" y="622578"/>
                </a:moveTo>
                <a:lnTo>
                  <a:pt x="2452231" y="654069"/>
                </a:lnTo>
                <a:lnTo>
                  <a:pt x="2486475" y="654069"/>
                </a:lnTo>
                <a:lnTo>
                  <a:pt x="2486475" y="622578"/>
                </a:lnTo>
                <a:close/>
                <a:moveTo>
                  <a:pt x="1575931" y="622578"/>
                </a:moveTo>
                <a:lnTo>
                  <a:pt x="1575931" y="654069"/>
                </a:lnTo>
                <a:lnTo>
                  <a:pt x="1610175" y="654069"/>
                </a:lnTo>
                <a:lnTo>
                  <a:pt x="1610175" y="622578"/>
                </a:lnTo>
                <a:close/>
                <a:moveTo>
                  <a:pt x="2198763" y="614662"/>
                </a:moveTo>
                <a:cubicBezTo>
                  <a:pt x="2177424" y="614662"/>
                  <a:pt x="2161019" y="620743"/>
                  <a:pt x="2149547" y="632903"/>
                </a:cubicBezTo>
                <a:cubicBezTo>
                  <a:pt x="2138075" y="645064"/>
                  <a:pt x="2132339" y="662559"/>
                  <a:pt x="2132339" y="685388"/>
                </a:cubicBezTo>
                <a:lnTo>
                  <a:pt x="2132339" y="692960"/>
                </a:lnTo>
                <a:lnTo>
                  <a:pt x="2110140" y="692960"/>
                </a:lnTo>
                <a:lnTo>
                  <a:pt x="2110140" y="717740"/>
                </a:lnTo>
                <a:lnTo>
                  <a:pt x="2132339" y="717740"/>
                </a:lnTo>
                <a:lnTo>
                  <a:pt x="2132339" y="887413"/>
                </a:lnTo>
                <a:lnTo>
                  <a:pt x="2162625" y="887413"/>
                </a:lnTo>
                <a:lnTo>
                  <a:pt x="2162625" y="717740"/>
                </a:lnTo>
                <a:lnTo>
                  <a:pt x="2221133" y="717740"/>
                </a:lnTo>
                <a:lnTo>
                  <a:pt x="2221133" y="692960"/>
                </a:lnTo>
                <a:lnTo>
                  <a:pt x="2161593" y="692960"/>
                </a:lnTo>
                <a:lnTo>
                  <a:pt x="2161593" y="687281"/>
                </a:lnTo>
                <a:cubicBezTo>
                  <a:pt x="2161593" y="670761"/>
                  <a:pt x="2164862" y="658888"/>
                  <a:pt x="2171401" y="651660"/>
                </a:cubicBezTo>
                <a:cubicBezTo>
                  <a:pt x="2177941" y="644433"/>
                  <a:pt x="2188954" y="640819"/>
                  <a:pt x="2204441" y="640819"/>
                </a:cubicBezTo>
                <a:cubicBezTo>
                  <a:pt x="2212586" y="640819"/>
                  <a:pt x="2221936" y="642540"/>
                  <a:pt x="2232491" y="645981"/>
                </a:cubicBezTo>
                <a:lnTo>
                  <a:pt x="2233523" y="645981"/>
                </a:lnTo>
                <a:lnTo>
                  <a:pt x="2233523" y="618104"/>
                </a:lnTo>
                <a:cubicBezTo>
                  <a:pt x="2220789" y="615810"/>
                  <a:pt x="2209202" y="614662"/>
                  <a:pt x="2198763" y="614662"/>
                </a:cubicBezTo>
                <a:close/>
                <a:moveTo>
                  <a:pt x="2628462" y="365580"/>
                </a:moveTo>
                <a:lnTo>
                  <a:pt x="2628462" y="422023"/>
                </a:lnTo>
                <a:cubicBezTo>
                  <a:pt x="2608615" y="437855"/>
                  <a:pt x="2589112" y="445770"/>
                  <a:pt x="2569954" y="445770"/>
                </a:cubicBezTo>
                <a:cubicBezTo>
                  <a:pt x="2541732" y="445770"/>
                  <a:pt x="2527622" y="434126"/>
                  <a:pt x="2527622" y="410838"/>
                </a:cubicBezTo>
                <a:cubicBezTo>
                  <a:pt x="2527622" y="397645"/>
                  <a:pt x="2533731" y="387291"/>
                  <a:pt x="2545948" y="379777"/>
                </a:cubicBezTo>
                <a:cubicBezTo>
                  <a:pt x="2558166" y="372263"/>
                  <a:pt x="2585671" y="367530"/>
                  <a:pt x="2628462" y="365580"/>
                </a:cubicBezTo>
                <a:close/>
                <a:moveTo>
                  <a:pt x="1428312" y="365580"/>
                </a:moveTo>
                <a:lnTo>
                  <a:pt x="1428312" y="422023"/>
                </a:lnTo>
                <a:cubicBezTo>
                  <a:pt x="1408465" y="437855"/>
                  <a:pt x="1388962" y="445770"/>
                  <a:pt x="1369804" y="445770"/>
                </a:cubicBezTo>
                <a:cubicBezTo>
                  <a:pt x="1341582" y="445770"/>
                  <a:pt x="1327472" y="434126"/>
                  <a:pt x="1327472" y="410838"/>
                </a:cubicBezTo>
                <a:cubicBezTo>
                  <a:pt x="1327472" y="397645"/>
                  <a:pt x="1333581" y="387291"/>
                  <a:pt x="1345798" y="379777"/>
                </a:cubicBezTo>
                <a:cubicBezTo>
                  <a:pt x="1358016" y="372263"/>
                  <a:pt x="1385521" y="367530"/>
                  <a:pt x="1428312" y="365580"/>
                </a:cubicBezTo>
                <a:close/>
                <a:moveTo>
                  <a:pt x="2284255" y="295370"/>
                </a:moveTo>
                <a:cubicBezTo>
                  <a:pt x="2299054" y="295370"/>
                  <a:pt x="2314943" y="299271"/>
                  <a:pt x="2331922" y="307072"/>
                </a:cubicBezTo>
                <a:lnTo>
                  <a:pt x="2331922" y="422195"/>
                </a:lnTo>
                <a:cubicBezTo>
                  <a:pt x="2314369" y="437453"/>
                  <a:pt x="2295785" y="445082"/>
                  <a:pt x="2276167" y="445082"/>
                </a:cubicBezTo>
                <a:cubicBezTo>
                  <a:pt x="2241177" y="445082"/>
                  <a:pt x="2223682" y="420646"/>
                  <a:pt x="2223682" y="371775"/>
                </a:cubicBezTo>
                <a:cubicBezTo>
                  <a:pt x="2223682" y="347569"/>
                  <a:pt x="2229016" y="328783"/>
                  <a:pt x="2239686" y="315418"/>
                </a:cubicBezTo>
                <a:cubicBezTo>
                  <a:pt x="2250355" y="302053"/>
                  <a:pt x="2265211" y="295370"/>
                  <a:pt x="2284255" y="295370"/>
                </a:cubicBezTo>
                <a:close/>
                <a:moveTo>
                  <a:pt x="2083886" y="292961"/>
                </a:moveTo>
                <a:cubicBezTo>
                  <a:pt x="2118417" y="292961"/>
                  <a:pt x="2136142" y="312292"/>
                  <a:pt x="2137059" y="350953"/>
                </a:cubicBezTo>
                <a:lnTo>
                  <a:pt x="2022969" y="350953"/>
                </a:lnTo>
                <a:cubicBezTo>
                  <a:pt x="2024575" y="332942"/>
                  <a:pt x="2030770" y="318774"/>
                  <a:pt x="2041554" y="308449"/>
                </a:cubicBezTo>
                <a:cubicBezTo>
                  <a:pt x="2052338" y="298124"/>
                  <a:pt x="2066448" y="292961"/>
                  <a:pt x="2083886" y="292961"/>
                </a:cubicBezTo>
                <a:close/>
                <a:moveTo>
                  <a:pt x="969461" y="292961"/>
                </a:moveTo>
                <a:cubicBezTo>
                  <a:pt x="1003992" y="292961"/>
                  <a:pt x="1021717" y="312292"/>
                  <a:pt x="1022634" y="350953"/>
                </a:cubicBezTo>
                <a:lnTo>
                  <a:pt x="908544" y="350953"/>
                </a:lnTo>
                <a:cubicBezTo>
                  <a:pt x="910150" y="332942"/>
                  <a:pt x="916345" y="318774"/>
                  <a:pt x="927129" y="308449"/>
                </a:cubicBezTo>
                <a:cubicBezTo>
                  <a:pt x="937912" y="298124"/>
                  <a:pt x="952023" y="292961"/>
                  <a:pt x="969461" y="292961"/>
                </a:cubicBezTo>
                <a:close/>
                <a:moveTo>
                  <a:pt x="588461" y="292961"/>
                </a:moveTo>
                <a:cubicBezTo>
                  <a:pt x="622992" y="292961"/>
                  <a:pt x="640717" y="312292"/>
                  <a:pt x="641634" y="350953"/>
                </a:cubicBezTo>
                <a:lnTo>
                  <a:pt x="527544" y="350953"/>
                </a:lnTo>
                <a:cubicBezTo>
                  <a:pt x="529150" y="332942"/>
                  <a:pt x="535345" y="318774"/>
                  <a:pt x="546129" y="308449"/>
                </a:cubicBezTo>
                <a:cubicBezTo>
                  <a:pt x="556912" y="298124"/>
                  <a:pt x="571023" y="292961"/>
                  <a:pt x="588461" y="292961"/>
                </a:cubicBezTo>
                <a:close/>
                <a:moveTo>
                  <a:pt x="2425721" y="273860"/>
                </a:moveTo>
                <a:lnTo>
                  <a:pt x="2425721" y="468313"/>
                </a:lnTo>
                <a:lnTo>
                  <a:pt x="2456007" y="468313"/>
                </a:lnTo>
                <a:lnTo>
                  <a:pt x="2456007" y="273860"/>
                </a:lnTo>
                <a:close/>
                <a:moveTo>
                  <a:pt x="1092221" y="273860"/>
                </a:moveTo>
                <a:lnTo>
                  <a:pt x="1092221" y="468313"/>
                </a:lnTo>
                <a:lnTo>
                  <a:pt x="1122507" y="468313"/>
                </a:lnTo>
                <a:lnTo>
                  <a:pt x="1122507" y="273860"/>
                </a:lnTo>
                <a:close/>
                <a:moveTo>
                  <a:pt x="2575289" y="269214"/>
                </a:moveTo>
                <a:cubicBezTo>
                  <a:pt x="2555441" y="269214"/>
                  <a:pt x="2534792" y="272139"/>
                  <a:pt x="2513339" y="277990"/>
                </a:cubicBezTo>
                <a:lnTo>
                  <a:pt x="2513339" y="309481"/>
                </a:lnTo>
                <a:lnTo>
                  <a:pt x="2514715" y="309481"/>
                </a:lnTo>
                <a:cubicBezTo>
                  <a:pt x="2536512" y="300303"/>
                  <a:pt x="2556302" y="295714"/>
                  <a:pt x="2574084" y="295714"/>
                </a:cubicBezTo>
                <a:cubicBezTo>
                  <a:pt x="2594275" y="295714"/>
                  <a:pt x="2608386" y="298955"/>
                  <a:pt x="2616416" y="305437"/>
                </a:cubicBezTo>
                <a:cubicBezTo>
                  <a:pt x="2624447" y="311919"/>
                  <a:pt x="2628462" y="321928"/>
                  <a:pt x="2628462" y="335466"/>
                </a:cubicBezTo>
                <a:lnTo>
                  <a:pt x="2628462" y="341316"/>
                </a:lnTo>
                <a:cubicBezTo>
                  <a:pt x="2574428" y="343496"/>
                  <a:pt x="2538893" y="350293"/>
                  <a:pt x="2521857" y="361708"/>
                </a:cubicBezTo>
                <a:cubicBezTo>
                  <a:pt x="2504821" y="373123"/>
                  <a:pt x="2496302" y="390130"/>
                  <a:pt x="2496302" y="412731"/>
                </a:cubicBezTo>
                <a:cubicBezTo>
                  <a:pt x="2496302" y="430398"/>
                  <a:pt x="2502039" y="444967"/>
                  <a:pt x="2513511" y="456440"/>
                </a:cubicBezTo>
                <a:cubicBezTo>
                  <a:pt x="2524983" y="467912"/>
                  <a:pt x="2539381" y="473648"/>
                  <a:pt x="2556704" y="473648"/>
                </a:cubicBezTo>
                <a:cubicBezTo>
                  <a:pt x="2567487" y="473648"/>
                  <a:pt x="2578099" y="472070"/>
                  <a:pt x="2588539" y="468916"/>
                </a:cubicBezTo>
                <a:cubicBezTo>
                  <a:pt x="2598978" y="465761"/>
                  <a:pt x="2612286" y="458332"/>
                  <a:pt x="2628462" y="446631"/>
                </a:cubicBezTo>
                <a:lnTo>
                  <a:pt x="2628462" y="468313"/>
                </a:lnTo>
                <a:lnTo>
                  <a:pt x="2658576" y="468313"/>
                </a:lnTo>
                <a:lnTo>
                  <a:pt x="2658576" y="335293"/>
                </a:lnTo>
                <a:cubicBezTo>
                  <a:pt x="2658576" y="312693"/>
                  <a:pt x="2651894" y="296030"/>
                  <a:pt x="2638529" y="285303"/>
                </a:cubicBezTo>
                <a:cubicBezTo>
                  <a:pt x="2625164" y="274577"/>
                  <a:pt x="2604084" y="269214"/>
                  <a:pt x="2575289" y="269214"/>
                </a:cubicBezTo>
                <a:close/>
                <a:moveTo>
                  <a:pt x="1375138" y="269214"/>
                </a:moveTo>
                <a:cubicBezTo>
                  <a:pt x="1355292" y="269214"/>
                  <a:pt x="1334642" y="272139"/>
                  <a:pt x="1313189" y="277990"/>
                </a:cubicBezTo>
                <a:lnTo>
                  <a:pt x="1313189" y="309481"/>
                </a:lnTo>
                <a:lnTo>
                  <a:pt x="1314565" y="309481"/>
                </a:lnTo>
                <a:cubicBezTo>
                  <a:pt x="1336363" y="300303"/>
                  <a:pt x="1356152" y="295714"/>
                  <a:pt x="1373934" y="295714"/>
                </a:cubicBezTo>
                <a:cubicBezTo>
                  <a:pt x="1394125" y="295714"/>
                  <a:pt x="1408236" y="298955"/>
                  <a:pt x="1416266" y="305437"/>
                </a:cubicBezTo>
                <a:cubicBezTo>
                  <a:pt x="1424297" y="311919"/>
                  <a:pt x="1428312" y="321928"/>
                  <a:pt x="1428312" y="335466"/>
                </a:cubicBezTo>
                <a:lnTo>
                  <a:pt x="1428312" y="341316"/>
                </a:lnTo>
                <a:cubicBezTo>
                  <a:pt x="1374278" y="343496"/>
                  <a:pt x="1338743" y="350293"/>
                  <a:pt x="1321707" y="361708"/>
                </a:cubicBezTo>
                <a:cubicBezTo>
                  <a:pt x="1304671" y="373123"/>
                  <a:pt x="1296153" y="390130"/>
                  <a:pt x="1296153" y="412731"/>
                </a:cubicBezTo>
                <a:cubicBezTo>
                  <a:pt x="1296153" y="430398"/>
                  <a:pt x="1301889" y="444967"/>
                  <a:pt x="1313361" y="456440"/>
                </a:cubicBezTo>
                <a:cubicBezTo>
                  <a:pt x="1324833" y="467912"/>
                  <a:pt x="1339231" y="473648"/>
                  <a:pt x="1356554" y="473648"/>
                </a:cubicBezTo>
                <a:cubicBezTo>
                  <a:pt x="1367337" y="473648"/>
                  <a:pt x="1377949" y="472070"/>
                  <a:pt x="1388389" y="468916"/>
                </a:cubicBezTo>
                <a:cubicBezTo>
                  <a:pt x="1398829" y="465761"/>
                  <a:pt x="1412136" y="458332"/>
                  <a:pt x="1428312" y="446631"/>
                </a:cubicBezTo>
                <a:lnTo>
                  <a:pt x="1428312" y="468313"/>
                </a:lnTo>
                <a:lnTo>
                  <a:pt x="1458426" y="468313"/>
                </a:lnTo>
                <a:lnTo>
                  <a:pt x="1458426" y="335293"/>
                </a:lnTo>
                <a:cubicBezTo>
                  <a:pt x="1458426" y="312693"/>
                  <a:pt x="1451744" y="296030"/>
                  <a:pt x="1438379" y="285303"/>
                </a:cubicBezTo>
                <a:cubicBezTo>
                  <a:pt x="1425014" y="274577"/>
                  <a:pt x="1403934" y="269214"/>
                  <a:pt x="1375138" y="269214"/>
                </a:cubicBezTo>
                <a:close/>
                <a:moveTo>
                  <a:pt x="791411" y="269042"/>
                </a:moveTo>
                <a:cubicBezTo>
                  <a:pt x="762387" y="269042"/>
                  <a:pt x="739328" y="278162"/>
                  <a:pt x="722234" y="296403"/>
                </a:cubicBezTo>
                <a:cubicBezTo>
                  <a:pt x="705141" y="314644"/>
                  <a:pt x="696594" y="339653"/>
                  <a:pt x="696594" y="371431"/>
                </a:cubicBezTo>
                <a:cubicBezTo>
                  <a:pt x="696594" y="403897"/>
                  <a:pt x="704883" y="428906"/>
                  <a:pt x="721460" y="446459"/>
                </a:cubicBezTo>
                <a:cubicBezTo>
                  <a:pt x="738037" y="464011"/>
                  <a:pt x="761297" y="472787"/>
                  <a:pt x="791239" y="472787"/>
                </a:cubicBezTo>
                <a:cubicBezTo>
                  <a:pt x="808562" y="472787"/>
                  <a:pt x="828868" y="467338"/>
                  <a:pt x="852156" y="456440"/>
                </a:cubicBezTo>
                <a:lnTo>
                  <a:pt x="852156" y="423400"/>
                </a:lnTo>
                <a:lnTo>
                  <a:pt x="850780" y="423400"/>
                </a:lnTo>
                <a:cubicBezTo>
                  <a:pt x="829900" y="438887"/>
                  <a:pt x="809881" y="446631"/>
                  <a:pt x="790723" y="446631"/>
                </a:cubicBezTo>
                <a:cubicBezTo>
                  <a:pt x="770761" y="446631"/>
                  <a:pt x="755303" y="440206"/>
                  <a:pt x="744347" y="427358"/>
                </a:cubicBezTo>
                <a:cubicBezTo>
                  <a:pt x="733391" y="414509"/>
                  <a:pt x="727913" y="395866"/>
                  <a:pt x="727913" y="371431"/>
                </a:cubicBezTo>
                <a:cubicBezTo>
                  <a:pt x="727913" y="346995"/>
                  <a:pt x="733419" y="328181"/>
                  <a:pt x="744433" y="314988"/>
                </a:cubicBezTo>
                <a:cubicBezTo>
                  <a:pt x="755446" y="301795"/>
                  <a:pt x="770876" y="295198"/>
                  <a:pt x="790723" y="295198"/>
                </a:cubicBezTo>
                <a:cubicBezTo>
                  <a:pt x="809308" y="295198"/>
                  <a:pt x="829327" y="303057"/>
                  <a:pt x="850780" y="318774"/>
                </a:cubicBezTo>
                <a:lnTo>
                  <a:pt x="852156" y="318774"/>
                </a:lnTo>
                <a:lnTo>
                  <a:pt x="852156" y="285045"/>
                </a:lnTo>
                <a:cubicBezTo>
                  <a:pt x="830818" y="274376"/>
                  <a:pt x="810570" y="269042"/>
                  <a:pt x="791411" y="269042"/>
                </a:cubicBezTo>
                <a:close/>
                <a:moveTo>
                  <a:pt x="2085607" y="268353"/>
                </a:moveTo>
                <a:cubicBezTo>
                  <a:pt x="2057385" y="268353"/>
                  <a:pt x="2034728" y="277732"/>
                  <a:pt x="2017634" y="296489"/>
                </a:cubicBezTo>
                <a:cubicBezTo>
                  <a:pt x="2000541" y="315246"/>
                  <a:pt x="1991994" y="340513"/>
                  <a:pt x="1991994" y="372291"/>
                </a:cubicBezTo>
                <a:cubicBezTo>
                  <a:pt x="1991994" y="404299"/>
                  <a:pt x="2000913" y="429050"/>
                  <a:pt x="2018753" y="446545"/>
                </a:cubicBezTo>
                <a:cubicBezTo>
                  <a:pt x="2036592" y="464040"/>
                  <a:pt x="2061687" y="472787"/>
                  <a:pt x="2094039" y="472787"/>
                </a:cubicBezTo>
                <a:cubicBezTo>
                  <a:pt x="2112165" y="472787"/>
                  <a:pt x="2135052" y="467281"/>
                  <a:pt x="2162700" y="456267"/>
                </a:cubicBezTo>
                <a:lnTo>
                  <a:pt x="2162700" y="423400"/>
                </a:lnTo>
                <a:lnTo>
                  <a:pt x="2161323" y="423400"/>
                </a:lnTo>
                <a:cubicBezTo>
                  <a:pt x="2139067" y="438887"/>
                  <a:pt x="2116811" y="446631"/>
                  <a:pt x="2094555" y="446631"/>
                </a:cubicBezTo>
                <a:cubicBezTo>
                  <a:pt x="2072184" y="446631"/>
                  <a:pt x="2054661" y="440350"/>
                  <a:pt x="2041984" y="427788"/>
                </a:cubicBezTo>
                <a:cubicBezTo>
                  <a:pt x="2029307" y="415226"/>
                  <a:pt x="2022969" y="397243"/>
                  <a:pt x="2022969" y="373840"/>
                </a:cubicBezTo>
                <a:lnTo>
                  <a:pt x="2166658" y="373840"/>
                </a:lnTo>
                <a:lnTo>
                  <a:pt x="2166658" y="357148"/>
                </a:lnTo>
                <a:cubicBezTo>
                  <a:pt x="2166658" y="328697"/>
                  <a:pt x="2159574" y="306785"/>
                  <a:pt x="2145405" y="291412"/>
                </a:cubicBezTo>
                <a:cubicBezTo>
                  <a:pt x="2131237" y="276040"/>
                  <a:pt x="2111304" y="268353"/>
                  <a:pt x="2085607" y="268353"/>
                </a:cubicBezTo>
                <a:close/>
                <a:moveTo>
                  <a:pt x="1759055" y="268353"/>
                </a:moveTo>
                <a:cubicBezTo>
                  <a:pt x="1738519" y="268353"/>
                  <a:pt x="1716722" y="277990"/>
                  <a:pt x="1693663" y="297263"/>
                </a:cubicBezTo>
                <a:lnTo>
                  <a:pt x="1693663" y="273860"/>
                </a:lnTo>
                <a:lnTo>
                  <a:pt x="1663377" y="273860"/>
                </a:lnTo>
                <a:lnTo>
                  <a:pt x="1663377" y="468313"/>
                </a:lnTo>
                <a:lnTo>
                  <a:pt x="1693663" y="468313"/>
                </a:lnTo>
                <a:lnTo>
                  <a:pt x="1693663" y="322043"/>
                </a:lnTo>
                <a:cubicBezTo>
                  <a:pt x="1713854" y="305294"/>
                  <a:pt x="1732152" y="296919"/>
                  <a:pt x="1748558" y="296919"/>
                </a:cubicBezTo>
                <a:cubicBezTo>
                  <a:pt x="1757621" y="296919"/>
                  <a:pt x="1765106" y="298525"/>
                  <a:pt x="1771014" y="301737"/>
                </a:cubicBezTo>
                <a:cubicBezTo>
                  <a:pt x="1776922" y="304950"/>
                  <a:pt x="1781339" y="309969"/>
                  <a:pt x="1784265" y="316795"/>
                </a:cubicBezTo>
                <a:cubicBezTo>
                  <a:pt x="1787190" y="323621"/>
                  <a:pt x="1788653" y="337817"/>
                  <a:pt x="1788653" y="359385"/>
                </a:cubicBezTo>
                <a:lnTo>
                  <a:pt x="1788653" y="468313"/>
                </a:lnTo>
                <a:lnTo>
                  <a:pt x="1818939" y="468313"/>
                </a:lnTo>
                <a:lnTo>
                  <a:pt x="1818939" y="345790"/>
                </a:lnTo>
                <a:cubicBezTo>
                  <a:pt x="1818939" y="336498"/>
                  <a:pt x="1818595" y="328869"/>
                  <a:pt x="1817907" y="322904"/>
                </a:cubicBezTo>
                <a:cubicBezTo>
                  <a:pt x="1839245" y="305581"/>
                  <a:pt x="1857773" y="296919"/>
                  <a:pt x="1873489" y="296919"/>
                </a:cubicBezTo>
                <a:cubicBezTo>
                  <a:pt x="1882667" y="296919"/>
                  <a:pt x="1890268" y="298554"/>
                  <a:pt x="1896290" y="301823"/>
                </a:cubicBezTo>
                <a:cubicBezTo>
                  <a:pt x="1902313" y="305093"/>
                  <a:pt x="1906788" y="310255"/>
                  <a:pt x="1909713" y="317311"/>
                </a:cubicBezTo>
                <a:cubicBezTo>
                  <a:pt x="1912638" y="324366"/>
                  <a:pt x="1914101" y="338391"/>
                  <a:pt x="1914101" y="359385"/>
                </a:cubicBezTo>
                <a:lnTo>
                  <a:pt x="1914101" y="468313"/>
                </a:lnTo>
                <a:lnTo>
                  <a:pt x="1944387" y="468313"/>
                </a:lnTo>
                <a:lnTo>
                  <a:pt x="1944387" y="341661"/>
                </a:lnTo>
                <a:cubicBezTo>
                  <a:pt x="1944387" y="292789"/>
                  <a:pt x="1924254" y="268353"/>
                  <a:pt x="1883987" y="268353"/>
                </a:cubicBezTo>
                <a:cubicBezTo>
                  <a:pt x="1861501" y="268353"/>
                  <a:pt x="1837754" y="278965"/>
                  <a:pt x="1812744" y="300189"/>
                </a:cubicBezTo>
                <a:cubicBezTo>
                  <a:pt x="1803452" y="278965"/>
                  <a:pt x="1785555" y="268353"/>
                  <a:pt x="1759055" y="268353"/>
                </a:cubicBezTo>
                <a:close/>
                <a:moveTo>
                  <a:pt x="971182" y="268353"/>
                </a:moveTo>
                <a:cubicBezTo>
                  <a:pt x="942960" y="268353"/>
                  <a:pt x="920303" y="277732"/>
                  <a:pt x="903209" y="296489"/>
                </a:cubicBezTo>
                <a:cubicBezTo>
                  <a:pt x="886116" y="315246"/>
                  <a:pt x="877569" y="340513"/>
                  <a:pt x="877569" y="372291"/>
                </a:cubicBezTo>
                <a:cubicBezTo>
                  <a:pt x="877569" y="404299"/>
                  <a:pt x="886488" y="429050"/>
                  <a:pt x="904328" y="446545"/>
                </a:cubicBezTo>
                <a:cubicBezTo>
                  <a:pt x="922167" y="464040"/>
                  <a:pt x="947262" y="472787"/>
                  <a:pt x="979614" y="472787"/>
                </a:cubicBezTo>
                <a:cubicBezTo>
                  <a:pt x="997740" y="472787"/>
                  <a:pt x="1020627" y="467281"/>
                  <a:pt x="1048275" y="456267"/>
                </a:cubicBezTo>
                <a:lnTo>
                  <a:pt x="1048275" y="423400"/>
                </a:lnTo>
                <a:lnTo>
                  <a:pt x="1046898" y="423400"/>
                </a:lnTo>
                <a:cubicBezTo>
                  <a:pt x="1024642" y="438887"/>
                  <a:pt x="1002386" y="446631"/>
                  <a:pt x="980130" y="446631"/>
                </a:cubicBezTo>
                <a:cubicBezTo>
                  <a:pt x="957759" y="446631"/>
                  <a:pt x="940236" y="440350"/>
                  <a:pt x="927559" y="427788"/>
                </a:cubicBezTo>
                <a:cubicBezTo>
                  <a:pt x="914882" y="415226"/>
                  <a:pt x="908544" y="397243"/>
                  <a:pt x="908544" y="373840"/>
                </a:cubicBezTo>
                <a:lnTo>
                  <a:pt x="1052233" y="373840"/>
                </a:lnTo>
                <a:lnTo>
                  <a:pt x="1052233" y="357148"/>
                </a:lnTo>
                <a:cubicBezTo>
                  <a:pt x="1052233" y="328697"/>
                  <a:pt x="1045149" y="306785"/>
                  <a:pt x="1030980" y="291412"/>
                </a:cubicBezTo>
                <a:cubicBezTo>
                  <a:pt x="1016812" y="276040"/>
                  <a:pt x="996879" y="268353"/>
                  <a:pt x="971182" y="268353"/>
                </a:cubicBezTo>
                <a:close/>
                <a:moveTo>
                  <a:pt x="590182" y="268353"/>
                </a:moveTo>
                <a:cubicBezTo>
                  <a:pt x="561960" y="268353"/>
                  <a:pt x="539303" y="277732"/>
                  <a:pt x="522209" y="296489"/>
                </a:cubicBezTo>
                <a:cubicBezTo>
                  <a:pt x="505116" y="315246"/>
                  <a:pt x="496569" y="340513"/>
                  <a:pt x="496569" y="372291"/>
                </a:cubicBezTo>
                <a:cubicBezTo>
                  <a:pt x="496569" y="404299"/>
                  <a:pt x="505488" y="429050"/>
                  <a:pt x="523328" y="446545"/>
                </a:cubicBezTo>
                <a:cubicBezTo>
                  <a:pt x="541167" y="464040"/>
                  <a:pt x="566262" y="472787"/>
                  <a:pt x="598614" y="472787"/>
                </a:cubicBezTo>
                <a:cubicBezTo>
                  <a:pt x="616740" y="472787"/>
                  <a:pt x="639627" y="467281"/>
                  <a:pt x="667275" y="456267"/>
                </a:cubicBezTo>
                <a:lnTo>
                  <a:pt x="667275" y="423400"/>
                </a:lnTo>
                <a:lnTo>
                  <a:pt x="665898" y="423400"/>
                </a:lnTo>
                <a:cubicBezTo>
                  <a:pt x="643642" y="438887"/>
                  <a:pt x="621386" y="446631"/>
                  <a:pt x="599130" y="446631"/>
                </a:cubicBezTo>
                <a:cubicBezTo>
                  <a:pt x="576759" y="446631"/>
                  <a:pt x="559236" y="440350"/>
                  <a:pt x="546559" y="427788"/>
                </a:cubicBezTo>
                <a:cubicBezTo>
                  <a:pt x="533882" y="415226"/>
                  <a:pt x="527544" y="397243"/>
                  <a:pt x="527544" y="373840"/>
                </a:cubicBezTo>
                <a:lnTo>
                  <a:pt x="671233" y="373840"/>
                </a:lnTo>
                <a:lnTo>
                  <a:pt x="671233" y="357148"/>
                </a:lnTo>
                <a:cubicBezTo>
                  <a:pt x="671233" y="328697"/>
                  <a:pt x="664148" y="306785"/>
                  <a:pt x="649980" y="291412"/>
                </a:cubicBezTo>
                <a:cubicBezTo>
                  <a:pt x="635812" y="276040"/>
                  <a:pt x="615879" y="268353"/>
                  <a:pt x="590182" y="268353"/>
                </a:cubicBezTo>
                <a:close/>
                <a:moveTo>
                  <a:pt x="316840" y="236174"/>
                </a:moveTo>
                <a:lnTo>
                  <a:pt x="360377" y="236174"/>
                </a:lnTo>
                <a:cubicBezTo>
                  <a:pt x="400874" y="236174"/>
                  <a:pt x="421122" y="251145"/>
                  <a:pt x="421122" y="281087"/>
                </a:cubicBezTo>
                <a:cubicBezTo>
                  <a:pt x="421122" y="299558"/>
                  <a:pt x="415960" y="313611"/>
                  <a:pt x="405635" y="323248"/>
                </a:cubicBezTo>
                <a:cubicBezTo>
                  <a:pt x="395310" y="332884"/>
                  <a:pt x="378274" y="337703"/>
                  <a:pt x="354526" y="337703"/>
                </a:cubicBezTo>
                <a:lnTo>
                  <a:pt x="316840" y="337703"/>
                </a:lnTo>
                <a:close/>
                <a:moveTo>
                  <a:pt x="1178978" y="217933"/>
                </a:moveTo>
                <a:lnTo>
                  <a:pt x="1178978" y="273860"/>
                </a:lnTo>
                <a:lnTo>
                  <a:pt x="1156608" y="273860"/>
                </a:lnTo>
                <a:lnTo>
                  <a:pt x="1156608" y="298640"/>
                </a:lnTo>
                <a:lnTo>
                  <a:pt x="1178806" y="298640"/>
                </a:lnTo>
                <a:lnTo>
                  <a:pt x="1178806" y="405847"/>
                </a:lnTo>
                <a:cubicBezTo>
                  <a:pt x="1178806" y="450015"/>
                  <a:pt x="1198883" y="472099"/>
                  <a:pt x="1239035" y="472099"/>
                </a:cubicBezTo>
                <a:cubicBezTo>
                  <a:pt x="1250852" y="472099"/>
                  <a:pt x="1263586" y="470436"/>
                  <a:pt x="1277238" y="467109"/>
                </a:cubicBezTo>
                <a:lnTo>
                  <a:pt x="1277238" y="439575"/>
                </a:lnTo>
                <a:lnTo>
                  <a:pt x="1276205" y="439575"/>
                </a:lnTo>
                <a:cubicBezTo>
                  <a:pt x="1265995" y="443705"/>
                  <a:pt x="1256645" y="445770"/>
                  <a:pt x="1248156" y="445770"/>
                </a:cubicBezTo>
                <a:cubicBezTo>
                  <a:pt x="1239207" y="445770"/>
                  <a:pt x="1231865" y="444365"/>
                  <a:pt x="1226129" y="441554"/>
                </a:cubicBezTo>
                <a:cubicBezTo>
                  <a:pt x="1220393" y="438744"/>
                  <a:pt x="1216120" y="434327"/>
                  <a:pt x="1213309" y="428304"/>
                </a:cubicBezTo>
                <a:cubicBezTo>
                  <a:pt x="1210498" y="422281"/>
                  <a:pt x="1209093" y="409059"/>
                  <a:pt x="1209093" y="388639"/>
                </a:cubicBezTo>
                <a:lnTo>
                  <a:pt x="1209093" y="298640"/>
                </a:lnTo>
                <a:lnTo>
                  <a:pt x="1277238" y="298640"/>
                </a:lnTo>
                <a:lnTo>
                  <a:pt x="1277238" y="273860"/>
                </a:lnTo>
                <a:lnTo>
                  <a:pt x="1209093" y="273860"/>
                </a:lnTo>
                <a:lnTo>
                  <a:pt x="1209093" y="217933"/>
                </a:lnTo>
                <a:close/>
                <a:moveTo>
                  <a:pt x="284833" y="208985"/>
                </a:moveTo>
                <a:lnTo>
                  <a:pt x="284833" y="468313"/>
                </a:lnTo>
                <a:lnTo>
                  <a:pt x="316840" y="468313"/>
                </a:lnTo>
                <a:lnTo>
                  <a:pt x="316840" y="364031"/>
                </a:lnTo>
                <a:lnTo>
                  <a:pt x="369670" y="364031"/>
                </a:lnTo>
                <a:lnTo>
                  <a:pt x="455022" y="468313"/>
                </a:lnTo>
                <a:lnTo>
                  <a:pt x="496839" y="468313"/>
                </a:lnTo>
                <a:lnTo>
                  <a:pt x="402193" y="354911"/>
                </a:lnTo>
                <a:cubicBezTo>
                  <a:pt x="437183" y="340341"/>
                  <a:pt x="454678" y="315217"/>
                  <a:pt x="454678" y="279539"/>
                </a:cubicBezTo>
                <a:cubicBezTo>
                  <a:pt x="454678" y="258430"/>
                  <a:pt x="447250" y="241394"/>
                  <a:pt x="432394" y="228430"/>
                </a:cubicBezTo>
                <a:cubicBezTo>
                  <a:pt x="417537" y="215467"/>
                  <a:pt x="392843" y="208985"/>
                  <a:pt x="358312" y="208985"/>
                </a:cubicBezTo>
                <a:close/>
                <a:moveTo>
                  <a:pt x="2423656" y="203478"/>
                </a:moveTo>
                <a:lnTo>
                  <a:pt x="2423656" y="234969"/>
                </a:lnTo>
                <a:lnTo>
                  <a:pt x="2457900" y="234969"/>
                </a:lnTo>
                <a:lnTo>
                  <a:pt x="2457900" y="203478"/>
                </a:lnTo>
                <a:close/>
                <a:moveTo>
                  <a:pt x="1090156" y="203478"/>
                </a:moveTo>
                <a:lnTo>
                  <a:pt x="1090156" y="234969"/>
                </a:lnTo>
                <a:lnTo>
                  <a:pt x="1124400" y="234969"/>
                </a:lnTo>
                <a:lnTo>
                  <a:pt x="1124400" y="203478"/>
                </a:lnTo>
                <a:close/>
                <a:moveTo>
                  <a:pt x="2331922" y="197455"/>
                </a:moveTo>
                <a:lnTo>
                  <a:pt x="2331922" y="283669"/>
                </a:lnTo>
                <a:cubicBezTo>
                  <a:pt x="2312649" y="273458"/>
                  <a:pt x="2294580" y="268353"/>
                  <a:pt x="2277716" y="268353"/>
                </a:cubicBezTo>
                <a:cubicBezTo>
                  <a:pt x="2253624" y="268353"/>
                  <a:pt x="2233376" y="278047"/>
                  <a:pt x="2216971" y="297435"/>
                </a:cubicBezTo>
                <a:cubicBezTo>
                  <a:pt x="2200566" y="316823"/>
                  <a:pt x="2192363" y="341947"/>
                  <a:pt x="2192363" y="372807"/>
                </a:cubicBezTo>
                <a:cubicBezTo>
                  <a:pt x="2192363" y="404012"/>
                  <a:pt x="2199160" y="428620"/>
                  <a:pt x="2212755" y="446631"/>
                </a:cubicBezTo>
                <a:cubicBezTo>
                  <a:pt x="2226349" y="464642"/>
                  <a:pt x="2244619" y="473648"/>
                  <a:pt x="2267563" y="473648"/>
                </a:cubicBezTo>
                <a:cubicBezTo>
                  <a:pt x="2288328" y="473648"/>
                  <a:pt x="2309781" y="464699"/>
                  <a:pt x="2331922" y="446803"/>
                </a:cubicBezTo>
                <a:lnTo>
                  <a:pt x="2331922" y="468313"/>
                </a:lnTo>
                <a:lnTo>
                  <a:pt x="2362208" y="468313"/>
                </a:lnTo>
                <a:lnTo>
                  <a:pt x="2362208" y="197455"/>
                </a:lnTo>
                <a:close/>
                <a:moveTo>
                  <a:pt x="2098169" y="177494"/>
                </a:moveTo>
                <a:lnTo>
                  <a:pt x="2066850" y="241853"/>
                </a:lnTo>
                <a:lnTo>
                  <a:pt x="2090253" y="241853"/>
                </a:lnTo>
                <a:lnTo>
                  <a:pt x="2137920" y="177494"/>
                </a:lnTo>
                <a:close/>
                <a:moveTo>
                  <a:pt x="256066" y="0"/>
                </a:moveTo>
                <a:lnTo>
                  <a:pt x="2740417" y="0"/>
                </a:lnTo>
                <a:cubicBezTo>
                  <a:pt x="2881838" y="0"/>
                  <a:pt x="2996483" y="114645"/>
                  <a:pt x="2996483" y="256066"/>
                </a:cubicBezTo>
                <a:lnTo>
                  <a:pt x="2996483" y="1280302"/>
                </a:lnTo>
                <a:cubicBezTo>
                  <a:pt x="2996483" y="1421723"/>
                  <a:pt x="2881838" y="1536368"/>
                  <a:pt x="2740417" y="1536368"/>
                </a:cubicBezTo>
                <a:lnTo>
                  <a:pt x="256066" y="1536368"/>
                </a:lnTo>
                <a:cubicBezTo>
                  <a:pt x="114645" y="1536368"/>
                  <a:pt x="0" y="1421723"/>
                  <a:pt x="0" y="1280302"/>
                </a:cubicBezTo>
                <a:lnTo>
                  <a:pt x="0" y="256066"/>
                </a:lnTo>
                <a:cubicBezTo>
                  <a:pt x="0" y="114645"/>
                  <a:pt x="114645" y="0"/>
                  <a:pt x="256066" y="0"/>
                </a:cubicBezTo>
                <a:close/>
              </a:path>
            </a:pathLst>
          </a:custGeom>
          <a:solidFill>
            <a:srgbClr val="59546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pt-BR" sz="2800" u="sng" dirty="0">
              <a:solidFill>
                <a:srgbClr val="595460"/>
              </a:solidFill>
            </a:endParaRPr>
          </a:p>
        </p:txBody>
      </p:sp>
      <p:sp>
        <p:nvSpPr>
          <p:cNvPr id="26" name="CaixaDeTexto 25">
            <a:extLst>
              <a:ext uri="{FF2B5EF4-FFF2-40B4-BE49-F238E27FC236}">
                <a16:creationId xmlns:a16="http://schemas.microsoft.com/office/drawing/2014/main" id="{3B90CE00-EE24-7452-37F4-9880A08EBD1C}"/>
              </a:ext>
            </a:extLst>
          </p:cNvPr>
          <p:cNvSpPr txBox="1"/>
          <p:nvPr/>
        </p:nvSpPr>
        <p:spPr>
          <a:xfrm>
            <a:off x="4671095" y="4444177"/>
            <a:ext cx="2996483" cy="1536368"/>
          </a:xfrm>
          <a:custGeom>
            <a:avLst/>
            <a:gdLst/>
            <a:ahLst/>
            <a:cxnLst/>
            <a:rect l="l" t="t" r="r" b="b"/>
            <a:pathLst>
              <a:path w="2996483" h="1536368">
                <a:moveTo>
                  <a:pt x="1252418" y="1269059"/>
                </a:moveTo>
                <a:lnTo>
                  <a:pt x="1222132" y="1379708"/>
                </a:lnTo>
                <a:lnTo>
                  <a:pt x="1245191" y="1379708"/>
                </a:lnTo>
                <a:lnTo>
                  <a:pt x="1293718" y="1269059"/>
                </a:lnTo>
                <a:close/>
                <a:moveTo>
                  <a:pt x="1989982" y="1121584"/>
                </a:moveTo>
                <a:lnTo>
                  <a:pt x="1989982" y="1316037"/>
                </a:lnTo>
                <a:lnTo>
                  <a:pt x="2020269" y="1316037"/>
                </a:lnTo>
                <a:lnTo>
                  <a:pt x="2020269" y="1121584"/>
                </a:lnTo>
                <a:close/>
                <a:moveTo>
                  <a:pt x="895663" y="1094567"/>
                </a:moveTo>
                <a:lnTo>
                  <a:pt x="895663" y="1215885"/>
                </a:lnTo>
                <a:lnTo>
                  <a:pt x="792586" y="1215885"/>
                </a:lnTo>
                <a:close/>
                <a:moveTo>
                  <a:pt x="1427524" y="1077531"/>
                </a:moveTo>
                <a:cubicBezTo>
                  <a:pt x="1447026" y="1077531"/>
                  <a:pt x="1461940" y="1085016"/>
                  <a:pt x="1472265" y="1099988"/>
                </a:cubicBezTo>
                <a:cubicBezTo>
                  <a:pt x="1482590" y="1114959"/>
                  <a:pt x="1487752" y="1136440"/>
                  <a:pt x="1487752" y="1164433"/>
                </a:cubicBezTo>
                <a:lnTo>
                  <a:pt x="1487236" y="1179748"/>
                </a:lnTo>
                <a:cubicBezTo>
                  <a:pt x="1467963" y="1190532"/>
                  <a:pt x="1449550" y="1195924"/>
                  <a:pt x="1431998" y="1195924"/>
                </a:cubicBezTo>
                <a:cubicBezTo>
                  <a:pt x="1410545" y="1195924"/>
                  <a:pt x="1395172" y="1190618"/>
                  <a:pt x="1385880" y="1180006"/>
                </a:cubicBezTo>
                <a:cubicBezTo>
                  <a:pt x="1376587" y="1169394"/>
                  <a:pt x="1371941" y="1155828"/>
                  <a:pt x="1371941" y="1139309"/>
                </a:cubicBezTo>
                <a:cubicBezTo>
                  <a:pt x="1371941" y="1120035"/>
                  <a:pt x="1376931" y="1104921"/>
                  <a:pt x="1386912" y="1093965"/>
                </a:cubicBezTo>
                <a:cubicBezTo>
                  <a:pt x="1396893" y="1083009"/>
                  <a:pt x="1410430" y="1077531"/>
                  <a:pt x="1427524" y="1077531"/>
                </a:cubicBezTo>
                <a:close/>
                <a:moveTo>
                  <a:pt x="1696945" y="1056709"/>
                </a:moveTo>
                <a:lnTo>
                  <a:pt x="1696945" y="1316037"/>
                </a:lnTo>
                <a:lnTo>
                  <a:pt x="1726715" y="1316037"/>
                </a:lnTo>
                <a:lnTo>
                  <a:pt x="1726715" y="1093362"/>
                </a:lnTo>
                <a:lnTo>
                  <a:pt x="1801571" y="1245483"/>
                </a:lnTo>
                <a:lnTo>
                  <a:pt x="1819123" y="1245483"/>
                </a:lnTo>
                <a:lnTo>
                  <a:pt x="1893979" y="1093362"/>
                </a:lnTo>
                <a:lnTo>
                  <a:pt x="1893979" y="1316037"/>
                </a:lnTo>
                <a:lnTo>
                  <a:pt x="1925986" y="1316037"/>
                </a:lnTo>
                <a:lnTo>
                  <a:pt x="1925986" y="1056709"/>
                </a:lnTo>
                <a:lnTo>
                  <a:pt x="1884687" y="1056709"/>
                </a:lnTo>
                <a:lnTo>
                  <a:pt x="1811379" y="1205904"/>
                </a:lnTo>
                <a:lnTo>
                  <a:pt x="1737900" y="1056709"/>
                </a:lnTo>
                <a:close/>
                <a:moveTo>
                  <a:pt x="897040" y="1056709"/>
                </a:moveTo>
                <a:lnTo>
                  <a:pt x="770903" y="1205216"/>
                </a:lnTo>
                <a:lnTo>
                  <a:pt x="770903" y="1241353"/>
                </a:lnTo>
                <a:lnTo>
                  <a:pt x="895663" y="1241353"/>
                </a:lnTo>
                <a:lnTo>
                  <a:pt x="895663" y="1316037"/>
                </a:lnTo>
                <a:lnTo>
                  <a:pt x="926638" y="1316037"/>
                </a:lnTo>
                <a:lnTo>
                  <a:pt x="926638" y="1241353"/>
                </a:lnTo>
                <a:lnTo>
                  <a:pt x="964668" y="1241353"/>
                </a:lnTo>
                <a:lnTo>
                  <a:pt x="964668" y="1215885"/>
                </a:lnTo>
                <a:lnTo>
                  <a:pt x="926638" y="1215885"/>
                </a:lnTo>
                <a:lnTo>
                  <a:pt x="926638" y="1056709"/>
                </a:lnTo>
                <a:close/>
                <a:moveTo>
                  <a:pt x="1427868" y="1051546"/>
                </a:moveTo>
                <a:cubicBezTo>
                  <a:pt x="1402629" y="1051546"/>
                  <a:pt x="1381520" y="1059921"/>
                  <a:pt x="1364542" y="1076670"/>
                </a:cubicBezTo>
                <a:cubicBezTo>
                  <a:pt x="1347563" y="1093420"/>
                  <a:pt x="1339073" y="1114758"/>
                  <a:pt x="1339073" y="1140685"/>
                </a:cubicBezTo>
                <a:cubicBezTo>
                  <a:pt x="1339073" y="1165924"/>
                  <a:pt x="1346674" y="1185799"/>
                  <a:pt x="1361874" y="1200312"/>
                </a:cubicBezTo>
                <a:cubicBezTo>
                  <a:pt x="1377075" y="1214824"/>
                  <a:pt x="1397753" y="1222080"/>
                  <a:pt x="1423910" y="1222080"/>
                </a:cubicBezTo>
                <a:cubicBezTo>
                  <a:pt x="1443183" y="1222080"/>
                  <a:pt x="1464292" y="1215197"/>
                  <a:pt x="1487236" y="1201430"/>
                </a:cubicBezTo>
                <a:cubicBezTo>
                  <a:pt x="1481959" y="1262806"/>
                  <a:pt x="1452820" y="1293494"/>
                  <a:pt x="1399818" y="1293494"/>
                </a:cubicBezTo>
                <a:cubicBezTo>
                  <a:pt x="1386970" y="1293494"/>
                  <a:pt x="1375727" y="1291200"/>
                  <a:pt x="1366090" y="1286611"/>
                </a:cubicBezTo>
                <a:lnTo>
                  <a:pt x="1364025" y="1286611"/>
                </a:lnTo>
                <a:lnTo>
                  <a:pt x="1364025" y="1317070"/>
                </a:lnTo>
                <a:cubicBezTo>
                  <a:pt x="1372515" y="1319708"/>
                  <a:pt x="1382725" y="1321028"/>
                  <a:pt x="1394656" y="1321028"/>
                </a:cubicBezTo>
                <a:cubicBezTo>
                  <a:pt x="1435153" y="1321028"/>
                  <a:pt x="1466242" y="1307892"/>
                  <a:pt x="1487925" y="1281621"/>
                </a:cubicBezTo>
                <a:cubicBezTo>
                  <a:pt x="1509607" y="1255349"/>
                  <a:pt x="1520448" y="1218352"/>
                  <a:pt x="1520448" y="1170627"/>
                </a:cubicBezTo>
                <a:cubicBezTo>
                  <a:pt x="1520448" y="1130819"/>
                  <a:pt x="1512217" y="1101020"/>
                  <a:pt x="1495754" y="1081231"/>
                </a:cubicBezTo>
                <a:cubicBezTo>
                  <a:pt x="1479292" y="1061441"/>
                  <a:pt x="1456663" y="1051546"/>
                  <a:pt x="1427868" y="1051546"/>
                </a:cubicBezTo>
                <a:close/>
                <a:moveTo>
                  <a:pt x="1084968" y="1051374"/>
                </a:moveTo>
                <a:cubicBezTo>
                  <a:pt x="1060073" y="1051374"/>
                  <a:pt x="1036039" y="1056824"/>
                  <a:pt x="1012865" y="1067722"/>
                </a:cubicBezTo>
                <a:lnTo>
                  <a:pt x="1012865" y="1101622"/>
                </a:lnTo>
                <a:lnTo>
                  <a:pt x="1014758" y="1101622"/>
                </a:lnTo>
                <a:cubicBezTo>
                  <a:pt x="1037703" y="1086594"/>
                  <a:pt x="1060819" y="1079080"/>
                  <a:pt x="1084108" y="1079080"/>
                </a:cubicBezTo>
                <a:cubicBezTo>
                  <a:pt x="1100283" y="1079080"/>
                  <a:pt x="1112989" y="1082378"/>
                  <a:pt x="1122224" y="1088974"/>
                </a:cubicBezTo>
                <a:cubicBezTo>
                  <a:pt x="1131459" y="1095571"/>
                  <a:pt x="1136076" y="1104949"/>
                  <a:pt x="1136076" y="1117110"/>
                </a:cubicBezTo>
                <a:cubicBezTo>
                  <a:pt x="1136076" y="1131450"/>
                  <a:pt x="1130799" y="1142578"/>
                  <a:pt x="1120245" y="1150494"/>
                </a:cubicBezTo>
                <a:cubicBezTo>
                  <a:pt x="1109690" y="1158410"/>
                  <a:pt x="1095121" y="1162368"/>
                  <a:pt x="1076536" y="1162368"/>
                </a:cubicBezTo>
                <a:lnTo>
                  <a:pt x="1064834" y="1162368"/>
                </a:lnTo>
                <a:lnTo>
                  <a:pt x="1064834" y="1188868"/>
                </a:lnTo>
                <a:lnTo>
                  <a:pt x="1079978" y="1188868"/>
                </a:lnTo>
                <a:cubicBezTo>
                  <a:pt x="1101545" y="1188868"/>
                  <a:pt x="1117147" y="1192769"/>
                  <a:pt x="1126784" y="1200570"/>
                </a:cubicBezTo>
                <a:cubicBezTo>
                  <a:pt x="1136421" y="1208371"/>
                  <a:pt x="1141239" y="1220531"/>
                  <a:pt x="1141239" y="1237051"/>
                </a:cubicBezTo>
                <a:cubicBezTo>
                  <a:pt x="1141239" y="1254833"/>
                  <a:pt x="1135703" y="1268715"/>
                  <a:pt x="1124633" y="1278695"/>
                </a:cubicBezTo>
                <a:cubicBezTo>
                  <a:pt x="1113562" y="1288676"/>
                  <a:pt x="1098849" y="1293666"/>
                  <a:pt x="1080494" y="1293666"/>
                </a:cubicBezTo>
                <a:cubicBezTo>
                  <a:pt x="1055599" y="1293666"/>
                  <a:pt x="1031508" y="1285980"/>
                  <a:pt x="1008219" y="1270607"/>
                </a:cubicBezTo>
                <a:lnTo>
                  <a:pt x="1005466" y="1270607"/>
                </a:lnTo>
                <a:lnTo>
                  <a:pt x="1005466" y="1305196"/>
                </a:lnTo>
                <a:cubicBezTo>
                  <a:pt x="1030016" y="1315980"/>
                  <a:pt x="1055312" y="1321372"/>
                  <a:pt x="1081354" y="1321372"/>
                </a:cubicBezTo>
                <a:cubicBezTo>
                  <a:pt x="1108658" y="1321372"/>
                  <a:pt x="1130971" y="1313743"/>
                  <a:pt x="1148294" y="1298485"/>
                </a:cubicBezTo>
                <a:cubicBezTo>
                  <a:pt x="1165617" y="1283227"/>
                  <a:pt x="1174279" y="1263724"/>
                  <a:pt x="1174279" y="1239977"/>
                </a:cubicBezTo>
                <a:cubicBezTo>
                  <a:pt x="1174279" y="1203266"/>
                  <a:pt x="1155407" y="1181526"/>
                  <a:pt x="1117664" y="1174757"/>
                </a:cubicBezTo>
                <a:lnTo>
                  <a:pt x="1117664" y="1172004"/>
                </a:lnTo>
                <a:cubicBezTo>
                  <a:pt x="1132348" y="1169021"/>
                  <a:pt x="1144566" y="1162023"/>
                  <a:pt x="1154317" y="1151010"/>
                </a:cubicBezTo>
                <a:cubicBezTo>
                  <a:pt x="1164068" y="1139997"/>
                  <a:pt x="1168944" y="1127492"/>
                  <a:pt x="1168944" y="1113496"/>
                </a:cubicBezTo>
                <a:cubicBezTo>
                  <a:pt x="1168944" y="1094452"/>
                  <a:pt x="1161631" y="1079338"/>
                  <a:pt x="1147004" y="1068152"/>
                </a:cubicBezTo>
                <a:cubicBezTo>
                  <a:pt x="1132377" y="1056967"/>
                  <a:pt x="1111698" y="1051374"/>
                  <a:pt x="1084968" y="1051374"/>
                </a:cubicBezTo>
                <a:close/>
                <a:moveTo>
                  <a:pt x="1987917" y="1051202"/>
                </a:moveTo>
                <a:lnTo>
                  <a:pt x="1987917" y="1082693"/>
                </a:lnTo>
                <a:lnTo>
                  <a:pt x="2022162" y="1082693"/>
                </a:lnTo>
                <a:lnTo>
                  <a:pt x="2022162" y="1051202"/>
                </a:lnTo>
                <a:close/>
                <a:moveTo>
                  <a:pt x="2075707" y="1045179"/>
                </a:moveTo>
                <a:lnTo>
                  <a:pt x="2075707" y="1316037"/>
                </a:lnTo>
                <a:lnTo>
                  <a:pt x="2105994" y="1316037"/>
                </a:lnTo>
                <a:lnTo>
                  <a:pt x="2105994" y="1045179"/>
                </a:lnTo>
                <a:close/>
                <a:moveTo>
                  <a:pt x="2002224" y="784679"/>
                </a:moveTo>
                <a:lnTo>
                  <a:pt x="2002224" y="841122"/>
                </a:lnTo>
                <a:cubicBezTo>
                  <a:pt x="1982377" y="856954"/>
                  <a:pt x="1962874" y="864869"/>
                  <a:pt x="1943715" y="864869"/>
                </a:cubicBezTo>
                <a:cubicBezTo>
                  <a:pt x="1915494" y="864869"/>
                  <a:pt x="1901383" y="853225"/>
                  <a:pt x="1901383" y="829937"/>
                </a:cubicBezTo>
                <a:cubicBezTo>
                  <a:pt x="1901383" y="816744"/>
                  <a:pt x="1907492" y="806390"/>
                  <a:pt x="1919710" y="798876"/>
                </a:cubicBezTo>
                <a:cubicBezTo>
                  <a:pt x="1931928" y="791361"/>
                  <a:pt x="1959432" y="786629"/>
                  <a:pt x="2002224" y="784679"/>
                </a:cubicBezTo>
                <a:close/>
                <a:moveTo>
                  <a:pt x="1104129" y="716018"/>
                </a:moveTo>
                <a:cubicBezTo>
                  <a:pt x="1139120" y="716018"/>
                  <a:pt x="1156615" y="740282"/>
                  <a:pt x="1156615" y="788809"/>
                </a:cubicBezTo>
                <a:cubicBezTo>
                  <a:pt x="1156615" y="812786"/>
                  <a:pt x="1151280" y="831342"/>
                  <a:pt x="1140611" y="844478"/>
                </a:cubicBezTo>
                <a:cubicBezTo>
                  <a:pt x="1129942" y="857613"/>
                  <a:pt x="1115143" y="864181"/>
                  <a:pt x="1096214" y="864181"/>
                </a:cubicBezTo>
                <a:cubicBezTo>
                  <a:pt x="1081529" y="864181"/>
                  <a:pt x="1065583" y="860338"/>
                  <a:pt x="1048375" y="852652"/>
                </a:cubicBezTo>
                <a:lnTo>
                  <a:pt x="1048375" y="739077"/>
                </a:lnTo>
                <a:cubicBezTo>
                  <a:pt x="1066960" y="723704"/>
                  <a:pt x="1085545" y="716018"/>
                  <a:pt x="1104129" y="716018"/>
                </a:cubicBezTo>
                <a:close/>
                <a:moveTo>
                  <a:pt x="532630" y="716018"/>
                </a:moveTo>
                <a:cubicBezTo>
                  <a:pt x="567620" y="716018"/>
                  <a:pt x="585115" y="740282"/>
                  <a:pt x="585115" y="788809"/>
                </a:cubicBezTo>
                <a:cubicBezTo>
                  <a:pt x="585115" y="812786"/>
                  <a:pt x="579780" y="831342"/>
                  <a:pt x="569111" y="844478"/>
                </a:cubicBezTo>
                <a:cubicBezTo>
                  <a:pt x="558442" y="857613"/>
                  <a:pt x="543643" y="864181"/>
                  <a:pt x="524714" y="864181"/>
                </a:cubicBezTo>
                <a:cubicBezTo>
                  <a:pt x="510029" y="864181"/>
                  <a:pt x="494083" y="860338"/>
                  <a:pt x="476875" y="852652"/>
                </a:cubicBezTo>
                <a:lnTo>
                  <a:pt x="476875" y="739077"/>
                </a:lnTo>
                <a:cubicBezTo>
                  <a:pt x="495460" y="723704"/>
                  <a:pt x="514045" y="716018"/>
                  <a:pt x="532630" y="716018"/>
                </a:cubicBezTo>
                <a:close/>
                <a:moveTo>
                  <a:pt x="2162842" y="714469"/>
                </a:moveTo>
                <a:cubicBezTo>
                  <a:pt x="2177641" y="714469"/>
                  <a:pt x="2193530" y="718370"/>
                  <a:pt x="2210508" y="726171"/>
                </a:cubicBezTo>
                <a:lnTo>
                  <a:pt x="2210508" y="841294"/>
                </a:lnTo>
                <a:cubicBezTo>
                  <a:pt x="2192956" y="856552"/>
                  <a:pt x="2174371" y="864181"/>
                  <a:pt x="2154754" y="864181"/>
                </a:cubicBezTo>
                <a:cubicBezTo>
                  <a:pt x="2119764" y="864181"/>
                  <a:pt x="2102269" y="839745"/>
                  <a:pt x="2102269" y="790874"/>
                </a:cubicBezTo>
                <a:cubicBezTo>
                  <a:pt x="2102269" y="766668"/>
                  <a:pt x="2107603" y="747882"/>
                  <a:pt x="2118272" y="734517"/>
                </a:cubicBezTo>
                <a:cubicBezTo>
                  <a:pt x="2128941" y="721152"/>
                  <a:pt x="2143798" y="714469"/>
                  <a:pt x="2162842" y="714469"/>
                </a:cubicBezTo>
                <a:close/>
                <a:moveTo>
                  <a:pt x="1743742" y="714469"/>
                </a:moveTo>
                <a:cubicBezTo>
                  <a:pt x="1758541" y="714469"/>
                  <a:pt x="1774430" y="718370"/>
                  <a:pt x="1791409" y="726171"/>
                </a:cubicBezTo>
                <a:lnTo>
                  <a:pt x="1791409" y="841294"/>
                </a:lnTo>
                <a:cubicBezTo>
                  <a:pt x="1773856" y="856552"/>
                  <a:pt x="1755271" y="864181"/>
                  <a:pt x="1735654" y="864181"/>
                </a:cubicBezTo>
                <a:cubicBezTo>
                  <a:pt x="1700664" y="864181"/>
                  <a:pt x="1683169" y="839745"/>
                  <a:pt x="1683169" y="790874"/>
                </a:cubicBezTo>
                <a:cubicBezTo>
                  <a:pt x="1683169" y="766668"/>
                  <a:pt x="1688503" y="747882"/>
                  <a:pt x="1699172" y="734517"/>
                </a:cubicBezTo>
                <a:cubicBezTo>
                  <a:pt x="1709841" y="721152"/>
                  <a:pt x="1724698" y="714469"/>
                  <a:pt x="1743742" y="714469"/>
                </a:cubicBezTo>
                <a:close/>
                <a:moveTo>
                  <a:pt x="883910" y="713265"/>
                </a:moveTo>
                <a:cubicBezTo>
                  <a:pt x="922801" y="713265"/>
                  <a:pt x="942246" y="738962"/>
                  <a:pt x="942246" y="790358"/>
                </a:cubicBezTo>
                <a:cubicBezTo>
                  <a:pt x="942246" y="815023"/>
                  <a:pt x="937199" y="833952"/>
                  <a:pt x="927103" y="847145"/>
                </a:cubicBezTo>
                <a:cubicBezTo>
                  <a:pt x="917008" y="860338"/>
                  <a:pt x="902610" y="866934"/>
                  <a:pt x="883910" y="866934"/>
                </a:cubicBezTo>
                <a:cubicBezTo>
                  <a:pt x="865211" y="866934"/>
                  <a:pt x="850813" y="860338"/>
                  <a:pt x="840718" y="847145"/>
                </a:cubicBezTo>
                <a:cubicBezTo>
                  <a:pt x="830622" y="833952"/>
                  <a:pt x="825574" y="815023"/>
                  <a:pt x="825574" y="790358"/>
                </a:cubicBezTo>
                <a:cubicBezTo>
                  <a:pt x="825574" y="765348"/>
                  <a:pt x="830622" y="746247"/>
                  <a:pt x="840718" y="733054"/>
                </a:cubicBezTo>
                <a:cubicBezTo>
                  <a:pt x="850813" y="719861"/>
                  <a:pt x="865211" y="713265"/>
                  <a:pt x="883910" y="713265"/>
                </a:cubicBezTo>
                <a:close/>
                <a:moveTo>
                  <a:pt x="2381572" y="712060"/>
                </a:moveTo>
                <a:cubicBezTo>
                  <a:pt x="2416104" y="712060"/>
                  <a:pt x="2433828" y="731391"/>
                  <a:pt x="2434746" y="770052"/>
                </a:cubicBezTo>
                <a:lnTo>
                  <a:pt x="2320655" y="770052"/>
                </a:lnTo>
                <a:cubicBezTo>
                  <a:pt x="2322261" y="752041"/>
                  <a:pt x="2328456" y="737873"/>
                  <a:pt x="2339240" y="727548"/>
                </a:cubicBezTo>
                <a:cubicBezTo>
                  <a:pt x="2350024" y="717223"/>
                  <a:pt x="2364135" y="712060"/>
                  <a:pt x="2381572" y="712060"/>
                </a:cubicBezTo>
                <a:close/>
                <a:moveTo>
                  <a:pt x="1543372" y="712060"/>
                </a:moveTo>
                <a:cubicBezTo>
                  <a:pt x="1577904" y="712060"/>
                  <a:pt x="1595628" y="731391"/>
                  <a:pt x="1596546" y="770052"/>
                </a:cubicBezTo>
                <a:lnTo>
                  <a:pt x="1482455" y="770052"/>
                </a:lnTo>
                <a:cubicBezTo>
                  <a:pt x="1484061" y="752041"/>
                  <a:pt x="1490256" y="737873"/>
                  <a:pt x="1501040" y="727548"/>
                </a:cubicBezTo>
                <a:cubicBezTo>
                  <a:pt x="1511824" y="717223"/>
                  <a:pt x="1525935" y="712060"/>
                  <a:pt x="1543372" y="712060"/>
                </a:cubicBezTo>
                <a:close/>
                <a:moveTo>
                  <a:pt x="1380382" y="692959"/>
                </a:moveTo>
                <a:lnTo>
                  <a:pt x="1380382" y="887412"/>
                </a:lnTo>
                <a:lnTo>
                  <a:pt x="1410669" y="887412"/>
                </a:lnTo>
                <a:lnTo>
                  <a:pt x="1410669" y="692959"/>
                </a:lnTo>
                <a:close/>
                <a:moveTo>
                  <a:pt x="1237163" y="692959"/>
                </a:moveTo>
                <a:lnTo>
                  <a:pt x="1237163" y="887412"/>
                </a:lnTo>
                <a:lnTo>
                  <a:pt x="1267450" y="887412"/>
                </a:lnTo>
                <a:lnTo>
                  <a:pt x="1267450" y="747681"/>
                </a:lnTo>
                <a:cubicBezTo>
                  <a:pt x="1287297" y="731161"/>
                  <a:pt x="1306971" y="722901"/>
                  <a:pt x="1326474" y="722901"/>
                </a:cubicBezTo>
                <a:cubicBezTo>
                  <a:pt x="1336225" y="722901"/>
                  <a:pt x="1345862" y="724049"/>
                  <a:pt x="1355384" y="726343"/>
                </a:cubicBezTo>
                <a:lnTo>
                  <a:pt x="1356589" y="726343"/>
                </a:lnTo>
                <a:lnTo>
                  <a:pt x="1356589" y="694680"/>
                </a:lnTo>
                <a:cubicBezTo>
                  <a:pt x="1349246" y="693533"/>
                  <a:pt x="1341962" y="692959"/>
                  <a:pt x="1334734" y="692959"/>
                </a:cubicBezTo>
                <a:cubicBezTo>
                  <a:pt x="1314199" y="692959"/>
                  <a:pt x="1291771" y="702940"/>
                  <a:pt x="1267450" y="722901"/>
                </a:cubicBezTo>
                <a:lnTo>
                  <a:pt x="1267450" y="692959"/>
                </a:lnTo>
                <a:close/>
                <a:moveTo>
                  <a:pt x="665663" y="692959"/>
                </a:moveTo>
                <a:lnTo>
                  <a:pt x="665663" y="887412"/>
                </a:lnTo>
                <a:lnTo>
                  <a:pt x="695950" y="887412"/>
                </a:lnTo>
                <a:lnTo>
                  <a:pt x="695950" y="747681"/>
                </a:lnTo>
                <a:cubicBezTo>
                  <a:pt x="715797" y="731161"/>
                  <a:pt x="735471" y="722901"/>
                  <a:pt x="754974" y="722901"/>
                </a:cubicBezTo>
                <a:cubicBezTo>
                  <a:pt x="764725" y="722901"/>
                  <a:pt x="774362" y="724049"/>
                  <a:pt x="783884" y="726343"/>
                </a:cubicBezTo>
                <a:lnTo>
                  <a:pt x="785089" y="726343"/>
                </a:lnTo>
                <a:lnTo>
                  <a:pt x="785089" y="694680"/>
                </a:lnTo>
                <a:cubicBezTo>
                  <a:pt x="777746" y="693533"/>
                  <a:pt x="770462" y="692959"/>
                  <a:pt x="763234" y="692959"/>
                </a:cubicBezTo>
                <a:cubicBezTo>
                  <a:pt x="742699" y="692959"/>
                  <a:pt x="720271" y="702940"/>
                  <a:pt x="695950" y="722901"/>
                </a:cubicBezTo>
                <a:lnTo>
                  <a:pt x="695950" y="692959"/>
                </a:lnTo>
                <a:close/>
                <a:moveTo>
                  <a:pt x="1949050" y="688313"/>
                </a:moveTo>
                <a:cubicBezTo>
                  <a:pt x="1929203" y="688313"/>
                  <a:pt x="1908553" y="691238"/>
                  <a:pt x="1887100" y="697089"/>
                </a:cubicBezTo>
                <a:lnTo>
                  <a:pt x="1887100" y="728580"/>
                </a:lnTo>
                <a:lnTo>
                  <a:pt x="1888477" y="728580"/>
                </a:lnTo>
                <a:cubicBezTo>
                  <a:pt x="1910274" y="719402"/>
                  <a:pt x="1930064" y="714813"/>
                  <a:pt x="1947845" y="714813"/>
                </a:cubicBezTo>
                <a:cubicBezTo>
                  <a:pt x="1968037" y="714813"/>
                  <a:pt x="1982147" y="718054"/>
                  <a:pt x="1990178" y="724536"/>
                </a:cubicBezTo>
                <a:cubicBezTo>
                  <a:pt x="1998208" y="731018"/>
                  <a:pt x="2002224" y="741027"/>
                  <a:pt x="2002224" y="754565"/>
                </a:cubicBezTo>
                <a:lnTo>
                  <a:pt x="2002224" y="760415"/>
                </a:lnTo>
                <a:cubicBezTo>
                  <a:pt x="1948190" y="762595"/>
                  <a:pt x="1912655" y="769392"/>
                  <a:pt x="1895618" y="780807"/>
                </a:cubicBezTo>
                <a:cubicBezTo>
                  <a:pt x="1878582" y="792222"/>
                  <a:pt x="1870064" y="809229"/>
                  <a:pt x="1870064" y="831830"/>
                </a:cubicBezTo>
                <a:cubicBezTo>
                  <a:pt x="1870064" y="849497"/>
                  <a:pt x="1875800" y="864066"/>
                  <a:pt x="1887272" y="875539"/>
                </a:cubicBezTo>
                <a:cubicBezTo>
                  <a:pt x="1898745" y="887011"/>
                  <a:pt x="1913142" y="892747"/>
                  <a:pt x="1930465" y="892747"/>
                </a:cubicBezTo>
                <a:cubicBezTo>
                  <a:pt x="1941249" y="892747"/>
                  <a:pt x="1951861" y="891169"/>
                  <a:pt x="1962300" y="888015"/>
                </a:cubicBezTo>
                <a:cubicBezTo>
                  <a:pt x="1972740" y="884860"/>
                  <a:pt x="1986048" y="877431"/>
                  <a:pt x="2002224" y="865730"/>
                </a:cubicBezTo>
                <a:lnTo>
                  <a:pt x="2002224" y="887412"/>
                </a:lnTo>
                <a:lnTo>
                  <a:pt x="2032338" y="887412"/>
                </a:lnTo>
                <a:lnTo>
                  <a:pt x="2032338" y="754392"/>
                </a:lnTo>
                <a:cubicBezTo>
                  <a:pt x="2032338" y="731792"/>
                  <a:pt x="2025655" y="715129"/>
                  <a:pt x="2012290" y="704402"/>
                </a:cubicBezTo>
                <a:cubicBezTo>
                  <a:pt x="1998925" y="693676"/>
                  <a:pt x="1977845" y="688313"/>
                  <a:pt x="1949050" y="688313"/>
                </a:cubicBezTo>
                <a:close/>
                <a:moveTo>
                  <a:pt x="2383293" y="687452"/>
                </a:moveTo>
                <a:cubicBezTo>
                  <a:pt x="2355072" y="687452"/>
                  <a:pt x="2332414" y="696831"/>
                  <a:pt x="2315321" y="715588"/>
                </a:cubicBezTo>
                <a:cubicBezTo>
                  <a:pt x="2298227" y="734345"/>
                  <a:pt x="2289680" y="759612"/>
                  <a:pt x="2289680" y="791390"/>
                </a:cubicBezTo>
                <a:cubicBezTo>
                  <a:pt x="2289680" y="823398"/>
                  <a:pt x="2298600" y="848149"/>
                  <a:pt x="2316439" y="865644"/>
                </a:cubicBezTo>
                <a:cubicBezTo>
                  <a:pt x="2334279" y="883139"/>
                  <a:pt x="2359374" y="891886"/>
                  <a:pt x="2391725" y="891886"/>
                </a:cubicBezTo>
                <a:cubicBezTo>
                  <a:pt x="2409851" y="891886"/>
                  <a:pt x="2432738" y="886380"/>
                  <a:pt x="2460386" y="875366"/>
                </a:cubicBezTo>
                <a:lnTo>
                  <a:pt x="2460386" y="842499"/>
                </a:lnTo>
                <a:lnTo>
                  <a:pt x="2459010" y="842499"/>
                </a:lnTo>
                <a:cubicBezTo>
                  <a:pt x="2436754" y="857986"/>
                  <a:pt x="2414497" y="865730"/>
                  <a:pt x="2392242" y="865730"/>
                </a:cubicBezTo>
                <a:cubicBezTo>
                  <a:pt x="2369871" y="865730"/>
                  <a:pt x="2352347" y="859449"/>
                  <a:pt x="2339670" y="846887"/>
                </a:cubicBezTo>
                <a:cubicBezTo>
                  <a:pt x="2326993" y="834325"/>
                  <a:pt x="2320655" y="816342"/>
                  <a:pt x="2320655" y="792939"/>
                </a:cubicBezTo>
                <a:lnTo>
                  <a:pt x="2464344" y="792939"/>
                </a:lnTo>
                <a:lnTo>
                  <a:pt x="2464344" y="776247"/>
                </a:lnTo>
                <a:cubicBezTo>
                  <a:pt x="2464344" y="747796"/>
                  <a:pt x="2457260" y="725884"/>
                  <a:pt x="2443092" y="710511"/>
                </a:cubicBezTo>
                <a:cubicBezTo>
                  <a:pt x="2428924" y="695139"/>
                  <a:pt x="2408991" y="687452"/>
                  <a:pt x="2383293" y="687452"/>
                </a:cubicBezTo>
                <a:close/>
                <a:moveTo>
                  <a:pt x="1545093" y="687452"/>
                </a:moveTo>
                <a:cubicBezTo>
                  <a:pt x="1516872" y="687452"/>
                  <a:pt x="1494214" y="696831"/>
                  <a:pt x="1477121" y="715588"/>
                </a:cubicBezTo>
                <a:cubicBezTo>
                  <a:pt x="1460027" y="734345"/>
                  <a:pt x="1451480" y="759612"/>
                  <a:pt x="1451480" y="791390"/>
                </a:cubicBezTo>
                <a:cubicBezTo>
                  <a:pt x="1451480" y="823398"/>
                  <a:pt x="1460400" y="848149"/>
                  <a:pt x="1478239" y="865644"/>
                </a:cubicBezTo>
                <a:cubicBezTo>
                  <a:pt x="1496078" y="883139"/>
                  <a:pt x="1521174" y="891886"/>
                  <a:pt x="1553525" y="891886"/>
                </a:cubicBezTo>
                <a:cubicBezTo>
                  <a:pt x="1571651" y="891886"/>
                  <a:pt x="1594538" y="886380"/>
                  <a:pt x="1622186" y="875366"/>
                </a:cubicBezTo>
                <a:lnTo>
                  <a:pt x="1622186" y="842499"/>
                </a:lnTo>
                <a:lnTo>
                  <a:pt x="1620810" y="842499"/>
                </a:lnTo>
                <a:cubicBezTo>
                  <a:pt x="1598554" y="857986"/>
                  <a:pt x="1576298" y="865730"/>
                  <a:pt x="1554042" y="865730"/>
                </a:cubicBezTo>
                <a:cubicBezTo>
                  <a:pt x="1531671" y="865730"/>
                  <a:pt x="1514147" y="859449"/>
                  <a:pt x="1501470" y="846887"/>
                </a:cubicBezTo>
                <a:cubicBezTo>
                  <a:pt x="1488794" y="834325"/>
                  <a:pt x="1482455" y="816342"/>
                  <a:pt x="1482455" y="792939"/>
                </a:cubicBezTo>
                <a:lnTo>
                  <a:pt x="1626144" y="792939"/>
                </a:lnTo>
                <a:lnTo>
                  <a:pt x="1626144" y="776247"/>
                </a:lnTo>
                <a:cubicBezTo>
                  <a:pt x="1626144" y="747796"/>
                  <a:pt x="1619060" y="725884"/>
                  <a:pt x="1604892" y="710511"/>
                </a:cubicBezTo>
                <a:cubicBezTo>
                  <a:pt x="1590724" y="695139"/>
                  <a:pt x="1570791" y="687452"/>
                  <a:pt x="1545093" y="687452"/>
                </a:cubicBezTo>
                <a:close/>
                <a:moveTo>
                  <a:pt x="1112906" y="687452"/>
                </a:moveTo>
                <a:cubicBezTo>
                  <a:pt x="1092026" y="687452"/>
                  <a:pt x="1070516" y="696458"/>
                  <a:pt x="1048375" y="714469"/>
                </a:cubicBezTo>
                <a:lnTo>
                  <a:pt x="1048375" y="692959"/>
                </a:lnTo>
                <a:lnTo>
                  <a:pt x="1018088" y="692959"/>
                </a:lnTo>
                <a:lnTo>
                  <a:pt x="1018088" y="959171"/>
                </a:lnTo>
                <a:lnTo>
                  <a:pt x="1048375" y="959171"/>
                </a:lnTo>
                <a:lnTo>
                  <a:pt x="1048375" y="876227"/>
                </a:lnTo>
                <a:cubicBezTo>
                  <a:pt x="1065927" y="886208"/>
                  <a:pt x="1083938" y="891198"/>
                  <a:pt x="1102409" y="891198"/>
                </a:cubicBezTo>
                <a:cubicBezTo>
                  <a:pt x="1126615" y="891198"/>
                  <a:pt x="1146921" y="881619"/>
                  <a:pt x="1163326" y="862460"/>
                </a:cubicBezTo>
                <a:cubicBezTo>
                  <a:pt x="1179731" y="843302"/>
                  <a:pt x="1187934" y="818407"/>
                  <a:pt x="1187934" y="787776"/>
                </a:cubicBezTo>
                <a:cubicBezTo>
                  <a:pt x="1187934" y="756572"/>
                  <a:pt x="1181165" y="732050"/>
                  <a:pt x="1167628" y="714211"/>
                </a:cubicBezTo>
                <a:cubicBezTo>
                  <a:pt x="1154091" y="696372"/>
                  <a:pt x="1135850" y="687452"/>
                  <a:pt x="1112906" y="687452"/>
                </a:cubicBezTo>
                <a:close/>
                <a:moveTo>
                  <a:pt x="883910" y="687452"/>
                </a:moveTo>
                <a:cubicBezTo>
                  <a:pt x="856492" y="687452"/>
                  <a:pt x="834695" y="696687"/>
                  <a:pt x="818519" y="715158"/>
                </a:cubicBezTo>
                <a:cubicBezTo>
                  <a:pt x="802343" y="733628"/>
                  <a:pt x="794255" y="758695"/>
                  <a:pt x="794255" y="790358"/>
                </a:cubicBezTo>
                <a:cubicBezTo>
                  <a:pt x="794255" y="822021"/>
                  <a:pt x="802286" y="847001"/>
                  <a:pt x="818347" y="865300"/>
                </a:cubicBezTo>
                <a:cubicBezTo>
                  <a:pt x="834408" y="883598"/>
                  <a:pt x="856262" y="892747"/>
                  <a:pt x="883910" y="892747"/>
                </a:cubicBezTo>
                <a:cubicBezTo>
                  <a:pt x="911444" y="892747"/>
                  <a:pt x="933269" y="883655"/>
                  <a:pt x="949388" y="865472"/>
                </a:cubicBezTo>
                <a:cubicBezTo>
                  <a:pt x="965506" y="847288"/>
                  <a:pt x="973565" y="822250"/>
                  <a:pt x="973565" y="790358"/>
                </a:cubicBezTo>
                <a:cubicBezTo>
                  <a:pt x="973565" y="758465"/>
                  <a:pt x="965478" y="733341"/>
                  <a:pt x="949302" y="714986"/>
                </a:cubicBezTo>
                <a:cubicBezTo>
                  <a:pt x="933126" y="696630"/>
                  <a:pt x="911329" y="687452"/>
                  <a:pt x="883910" y="687452"/>
                </a:cubicBezTo>
                <a:close/>
                <a:moveTo>
                  <a:pt x="541406" y="687452"/>
                </a:moveTo>
                <a:cubicBezTo>
                  <a:pt x="520526" y="687452"/>
                  <a:pt x="499016" y="696458"/>
                  <a:pt x="476875" y="714469"/>
                </a:cubicBezTo>
                <a:lnTo>
                  <a:pt x="476875" y="692959"/>
                </a:lnTo>
                <a:lnTo>
                  <a:pt x="446588" y="692959"/>
                </a:lnTo>
                <a:lnTo>
                  <a:pt x="446588" y="959171"/>
                </a:lnTo>
                <a:lnTo>
                  <a:pt x="476875" y="959171"/>
                </a:lnTo>
                <a:lnTo>
                  <a:pt x="476875" y="876227"/>
                </a:lnTo>
                <a:cubicBezTo>
                  <a:pt x="494427" y="886208"/>
                  <a:pt x="512439" y="891198"/>
                  <a:pt x="530909" y="891198"/>
                </a:cubicBezTo>
                <a:cubicBezTo>
                  <a:pt x="555115" y="891198"/>
                  <a:pt x="575421" y="881619"/>
                  <a:pt x="591826" y="862460"/>
                </a:cubicBezTo>
                <a:cubicBezTo>
                  <a:pt x="608231" y="843302"/>
                  <a:pt x="616434" y="818407"/>
                  <a:pt x="616434" y="787776"/>
                </a:cubicBezTo>
                <a:cubicBezTo>
                  <a:pt x="616434" y="756572"/>
                  <a:pt x="609665" y="732050"/>
                  <a:pt x="596128" y="714211"/>
                </a:cubicBezTo>
                <a:cubicBezTo>
                  <a:pt x="582591" y="696372"/>
                  <a:pt x="564350" y="687452"/>
                  <a:pt x="541406" y="687452"/>
                </a:cubicBezTo>
                <a:close/>
                <a:moveTo>
                  <a:pt x="1378317" y="622577"/>
                </a:moveTo>
                <a:lnTo>
                  <a:pt x="1378317" y="654068"/>
                </a:lnTo>
                <a:lnTo>
                  <a:pt x="1412562" y="654068"/>
                </a:lnTo>
                <a:lnTo>
                  <a:pt x="1412562" y="622577"/>
                </a:lnTo>
                <a:close/>
                <a:moveTo>
                  <a:pt x="2210508" y="616554"/>
                </a:moveTo>
                <a:lnTo>
                  <a:pt x="2210508" y="702768"/>
                </a:lnTo>
                <a:cubicBezTo>
                  <a:pt x="2191235" y="692557"/>
                  <a:pt x="2173167" y="687452"/>
                  <a:pt x="2156303" y="687452"/>
                </a:cubicBezTo>
                <a:cubicBezTo>
                  <a:pt x="2132211" y="687452"/>
                  <a:pt x="2111962" y="697146"/>
                  <a:pt x="2095557" y="716534"/>
                </a:cubicBezTo>
                <a:cubicBezTo>
                  <a:pt x="2079152" y="735922"/>
                  <a:pt x="2070950" y="761046"/>
                  <a:pt x="2070950" y="791906"/>
                </a:cubicBezTo>
                <a:cubicBezTo>
                  <a:pt x="2070950" y="823111"/>
                  <a:pt x="2077747" y="847719"/>
                  <a:pt x="2091341" y="865730"/>
                </a:cubicBezTo>
                <a:cubicBezTo>
                  <a:pt x="2104936" y="883741"/>
                  <a:pt x="2123205" y="892747"/>
                  <a:pt x="2146150" y="892747"/>
                </a:cubicBezTo>
                <a:cubicBezTo>
                  <a:pt x="2166914" y="892747"/>
                  <a:pt x="2188367" y="883799"/>
                  <a:pt x="2210508" y="865902"/>
                </a:cubicBezTo>
                <a:lnTo>
                  <a:pt x="2210508" y="887412"/>
                </a:lnTo>
                <a:lnTo>
                  <a:pt x="2240795" y="887412"/>
                </a:lnTo>
                <a:lnTo>
                  <a:pt x="2240795" y="616554"/>
                </a:lnTo>
                <a:close/>
                <a:moveTo>
                  <a:pt x="1791409" y="616554"/>
                </a:moveTo>
                <a:lnTo>
                  <a:pt x="1791409" y="702768"/>
                </a:lnTo>
                <a:cubicBezTo>
                  <a:pt x="1772135" y="692557"/>
                  <a:pt x="1754067" y="687452"/>
                  <a:pt x="1737203" y="687452"/>
                </a:cubicBezTo>
                <a:cubicBezTo>
                  <a:pt x="1713111" y="687452"/>
                  <a:pt x="1692862" y="697146"/>
                  <a:pt x="1676457" y="716534"/>
                </a:cubicBezTo>
                <a:cubicBezTo>
                  <a:pt x="1660052" y="735922"/>
                  <a:pt x="1651850" y="761046"/>
                  <a:pt x="1651850" y="791906"/>
                </a:cubicBezTo>
                <a:cubicBezTo>
                  <a:pt x="1651850" y="823111"/>
                  <a:pt x="1658647" y="847719"/>
                  <a:pt x="1672241" y="865730"/>
                </a:cubicBezTo>
                <a:cubicBezTo>
                  <a:pt x="1685836" y="883741"/>
                  <a:pt x="1704105" y="892747"/>
                  <a:pt x="1727050" y="892747"/>
                </a:cubicBezTo>
                <a:cubicBezTo>
                  <a:pt x="1747814" y="892747"/>
                  <a:pt x="1769267" y="883799"/>
                  <a:pt x="1791409" y="865902"/>
                </a:cubicBezTo>
                <a:lnTo>
                  <a:pt x="1791409" y="887412"/>
                </a:lnTo>
                <a:lnTo>
                  <a:pt x="1821695" y="887412"/>
                </a:lnTo>
                <a:lnTo>
                  <a:pt x="1821695" y="616554"/>
                </a:lnTo>
                <a:close/>
                <a:moveTo>
                  <a:pt x="1649799" y="365579"/>
                </a:moveTo>
                <a:lnTo>
                  <a:pt x="1649799" y="422022"/>
                </a:lnTo>
                <a:cubicBezTo>
                  <a:pt x="1629952" y="437854"/>
                  <a:pt x="1610449" y="445769"/>
                  <a:pt x="1591290" y="445769"/>
                </a:cubicBezTo>
                <a:cubicBezTo>
                  <a:pt x="1563069" y="445769"/>
                  <a:pt x="1548958" y="434125"/>
                  <a:pt x="1548958" y="410837"/>
                </a:cubicBezTo>
                <a:cubicBezTo>
                  <a:pt x="1548958" y="397644"/>
                  <a:pt x="1555067" y="387290"/>
                  <a:pt x="1567285" y="379776"/>
                </a:cubicBezTo>
                <a:cubicBezTo>
                  <a:pt x="1579503" y="372262"/>
                  <a:pt x="1607007" y="367529"/>
                  <a:pt x="1649799" y="365579"/>
                </a:cubicBezTo>
                <a:close/>
                <a:moveTo>
                  <a:pt x="1970905" y="296918"/>
                </a:moveTo>
                <a:cubicBezTo>
                  <a:pt x="2005895" y="296918"/>
                  <a:pt x="2023390" y="321182"/>
                  <a:pt x="2023390" y="369709"/>
                </a:cubicBezTo>
                <a:cubicBezTo>
                  <a:pt x="2023390" y="393686"/>
                  <a:pt x="2018055" y="412242"/>
                  <a:pt x="2007386" y="425378"/>
                </a:cubicBezTo>
                <a:cubicBezTo>
                  <a:pt x="1996717" y="438513"/>
                  <a:pt x="1981918" y="445081"/>
                  <a:pt x="1962989" y="445081"/>
                </a:cubicBezTo>
                <a:cubicBezTo>
                  <a:pt x="1948304" y="445081"/>
                  <a:pt x="1932358" y="441238"/>
                  <a:pt x="1915150" y="433552"/>
                </a:cubicBezTo>
                <a:lnTo>
                  <a:pt x="1915150" y="319977"/>
                </a:lnTo>
                <a:cubicBezTo>
                  <a:pt x="1933735" y="304604"/>
                  <a:pt x="1952320" y="296918"/>
                  <a:pt x="1970905" y="296918"/>
                </a:cubicBezTo>
                <a:close/>
                <a:moveTo>
                  <a:pt x="2179310" y="294165"/>
                </a:moveTo>
                <a:cubicBezTo>
                  <a:pt x="2218201" y="294165"/>
                  <a:pt x="2237646" y="319862"/>
                  <a:pt x="2237646" y="371258"/>
                </a:cubicBezTo>
                <a:cubicBezTo>
                  <a:pt x="2237646" y="395923"/>
                  <a:pt x="2232599" y="414852"/>
                  <a:pt x="2222503" y="428045"/>
                </a:cubicBezTo>
                <a:cubicBezTo>
                  <a:pt x="2212408" y="441238"/>
                  <a:pt x="2198010" y="447834"/>
                  <a:pt x="2179310" y="447834"/>
                </a:cubicBezTo>
                <a:cubicBezTo>
                  <a:pt x="2160611" y="447834"/>
                  <a:pt x="2146213" y="441238"/>
                  <a:pt x="2136118" y="428045"/>
                </a:cubicBezTo>
                <a:cubicBezTo>
                  <a:pt x="2126022" y="414852"/>
                  <a:pt x="2120974" y="395923"/>
                  <a:pt x="2120974" y="371258"/>
                </a:cubicBezTo>
                <a:cubicBezTo>
                  <a:pt x="2120974" y="346248"/>
                  <a:pt x="2126022" y="327147"/>
                  <a:pt x="2136118" y="313954"/>
                </a:cubicBezTo>
                <a:cubicBezTo>
                  <a:pt x="2146213" y="300761"/>
                  <a:pt x="2160611" y="294165"/>
                  <a:pt x="2179310" y="294165"/>
                </a:cubicBezTo>
                <a:close/>
                <a:moveTo>
                  <a:pt x="1190947" y="292960"/>
                </a:moveTo>
                <a:cubicBezTo>
                  <a:pt x="1225479" y="292960"/>
                  <a:pt x="1243203" y="312291"/>
                  <a:pt x="1244121" y="350952"/>
                </a:cubicBezTo>
                <a:lnTo>
                  <a:pt x="1130030" y="350952"/>
                </a:lnTo>
                <a:cubicBezTo>
                  <a:pt x="1131636" y="332941"/>
                  <a:pt x="1137831" y="318773"/>
                  <a:pt x="1148615" y="308448"/>
                </a:cubicBezTo>
                <a:cubicBezTo>
                  <a:pt x="1159399" y="298123"/>
                  <a:pt x="1173510" y="292960"/>
                  <a:pt x="1190947" y="292960"/>
                </a:cubicBezTo>
                <a:close/>
                <a:moveTo>
                  <a:pt x="809948" y="292960"/>
                </a:moveTo>
                <a:cubicBezTo>
                  <a:pt x="844479" y="292960"/>
                  <a:pt x="862203" y="312291"/>
                  <a:pt x="863121" y="350952"/>
                </a:cubicBezTo>
                <a:lnTo>
                  <a:pt x="749030" y="350952"/>
                </a:lnTo>
                <a:cubicBezTo>
                  <a:pt x="750636" y="332941"/>
                  <a:pt x="756831" y="318773"/>
                  <a:pt x="767615" y="308448"/>
                </a:cubicBezTo>
                <a:cubicBezTo>
                  <a:pt x="778399" y="298123"/>
                  <a:pt x="792510" y="292960"/>
                  <a:pt x="809948" y="292960"/>
                </a:cubicBezTo>
                <a:close/>
                <a:moveTo>
                  <a:pt x="2313488" y="273859"/>
                </a:moveTo>
                <a:lnTo>
                  <a:pt x="2313488" y="468312"/>
                </a:lnTo>
                <a:lnTo>
                  <a:pt x="2343775" y="468312"/>
                </a:lnTo>
                <a:lnTo>
                  <a:pt x="2343775" y="328581"/>
                </a:lnTo>
                <a:cubicBezTo>
                  <a:pt x="2363621" y="312061"/>
                  <a:pt x="2383296" y="303801"/>
                  <a:pt x="2402799" y="303801"/>
                </a:cubicBezTo>
                <a:cubicBezTo>
                  <a:pt x="2412550" y="303801"/>
                  <a:pt x="2422187" y="304949"/>
                  <a:pt x="2431709" y="307243"/>
                </a:cubicBezTo>
                <a:lnTo>
                  <a:pt x="2432913" y="307243"/>
                </a:lnTo>
                <a:lnTo>
                  <a:pt x="2432913" y="275580"/>
                </a:lnTo>
                <a:cubicBezTo>
                  <a:pt x="2425571" y="274433"/>
                  <a:pt x="2418286" y="273859"/>
                  <a:pt x="2411059" y="273859"/>
                </a:cubicBezTo>
                <a:cubicBezTo>
                  <a:pt x="2390524" y="273859"/>
                  <a:pt x="2368096" y="283840"/>
                  <a:pt x="2343775" y="303801"/>
                </a:cubicBezTo>
                <a:lnTo>
                  <a:pt x="2343775" y="273859"/>
                </a:lnTo>
                <a:close/>
                <a:moveTo>
                  <a:pt x="1313707" y="273859"/>
                </a:moveTo>
                <a:lnTo>
                  <a:pt x="1313707" y="468312"/>
                </a:lnTo>
                <a:lnTo>
                  <a:pt x="1343994" y="468312"/>
                </a:lnTo>
                <a:lnTo>
                  <a:pt x="1343994" y="273859"/>
                </a:lnTo>
                <a:close/>
                <a:moveTo>
                  <a:pt x="1596625" y="269213"/>
                </a:moveTo>
                <a:cubicBezTo>
                  <a:pt x="1576778" y="269213"/>
                  <a:pt x="1556128" y="272138"/>
                  <a:pt x="1534675" y="277989"/>
                </a:cubicBezTo>
                <a:lnTo>
                  <a:pt x="1534675" y="309480"/>
                </a:lnTo>
                <a:lnTo>
                  <a:pt x="1536052" y="309480"/>
                </a:lnTo>
                <a:cubicBezTo>
                  <a:pt x="1557849" y="300302"/>
                  <a:pt x="1577639" y="295713"/>
                  <a:pt x="1595420" y="295713"/>
                </a:cubicBezTo>
                <a:cubicBezTo>
                  <a:pt x="1615611" y="295713"/>
                  <a:pt x="1629722" y="298954"/>
                  <a:pt x="1637753" y="305436"/>
                </a:cubicBezTo>
                <a:cubicBezTo>
                  <a:pt x="1645783" y="311918"/>
                  <a:pt x="1649799" y="321927"/>
                  <a:pt x="1649799" y="335465"/>
                </a:cubicBezTo>
                <a:lnTo>
                  <a:pt x="1649799" y="341315"/>
                </a:lnTo>
                <a:cubicBezTo>
                  <a:pt x="1595765" y="343495"/>
                  <a:pt x="1560230" y="350292"/>
                  <a:pt x="1543193" y="361707"/>
                </a:cubicBezTo>
                <a:cubicBezTo>
                  <a:pt x="1526157" y="373122"/>
                  <a:pt x="1517639" y="390129"/>
                  <a:pt x="1517639" y="412730"/>
                </a:cubicBezTo>
                <a:cubicBezTo>
                  <a:pt x="1517639" y="430397"/>
                  <a:pt x="1523375" y="444966"/>
                  <a:pt x="1534847" y="456439"/>
                </a:cubicBezTo>
                <a:cubicBezTo>
                  <a:pt x="1546320" y="467911"/>
                  <a:pt x="1560717" y="473647"/>
                  <a:pt x="1578040" y="473647"/>
                </a:cubicBezTo>
                <a:cubicBezTo>
                  <a:pt x="1588824" y="473647"/>
                  <a:pt x="1599436" y="472069"/>
                  <a:pt x="1609875" y="468915"/>
                </a:cubicBezTo>
                <a:cubicBezTo>
                  <a:pt x="1620315" y="465760"/>
                  <a:pt x="1633623" y="458331"/>
                  <a:pt x="1649799" y="446630"/>
                </a:cubicBezTo>
                <a:lnTo>
                  <a:pt x="1649799" y="468312"/>
                </a:lnTo>
                <a:lnTo>
                  <a:pt x="1679913" y="468312"/>
                </a:lnTo>
                <a:lnTo>
                  <a:pt x="1679913" y="335292"/>
                </a:lnTo>
                <a:cubicBezTo>
                  <a:pt x="1679913" y="312692"/>
                  <a:pt x="1673230" y="296029"/>
                  <a:pt x="1659865" y="285302"/>
                </a:cubicBezTo>
                <a:cubicBezTo>
                  <a:pt x="1646500" y="274576"/>
                  <a:pt x="1625420" y="269213"/>
                  <a:pt x="1596625" y="269213"/>
                </a:cubicBezTo>
                <a:close/>
                <a:moveTo>
                  <a:pt x="1012898" y="269041"/>
                </a:moveTo>
                <a:cubicBezTo>
                  <a:pt x="983873" y="269041"/>
                  <a:pt x="960814" y="278161"/>
                  <a:pt x="943721" y="296402"/>
                </a:cubicBezTo>
                <a:cubicBezTo>
                  <a:pt x="926627" y="314643"/>
                  <a:pt x="918080" y="339652"/>
                  <a:pt x="918080" y="371430"/>
                </a:cubicBezTo>
                <a:cubicBezTo>
                  <a:pt x="918080" y="403896"/>
                  <a:pt x="926369" y="428905"/>
                  <a:pt x="942946" y="446458"/>
                </a:cubicBezTo>
                <a:cubicBezTo>
                  <a:pt x="959524" y="464010"/>
                  <a:pt x="982783" y="472786"/>
                  <a:pt x="1012726" y="472786"/>
                </a:cubicBezTo>
                <a:cubicBezTo>
                  <a:pt x="1030049" y="472786"/>
                  <a:pt x="1050355" y="467337"/>
                  <a:pt x="1073643" y="456439"/>
                </a:cubicBezTo>
                <a:lnTo>
                  <a:pt x="1073643" y="423399"/>
                </a:lnTo>
                <a:lnTo>
                  <a:pt x="1072266" y="423399"/>
                </a:lnTo>
                <a:cubicBezTo>
                  <a:pt x="1051387" y="438886"/>
                  <a:pt x="1031368" y="446630"/>
                  <a:pt x="1012210" y="446630"/>
                </a:cubicBezTo>
                <a:cubicBezTo>
                  <a:pt x="992248" y="446630"/>
                  <a:pt x="976789" y="440205"/>
                  <a:pt x="965833" y="427357"/>
                </a:cubicBezTo>
                <a:cubicBezTo>
                  <a:pt x="954877" y="414508"/>
                  <a:pt x="949399" y="395865"/>
                  <a:pt x="949399" y="371430"/>
                </a:cubicBezTo>
                <a:cubicBezTo>
                  <a:pt x="949399" y="346994"/>
                  <a:pt x="954906" y="328180"/>
                  <a:pt x="965919" y="314987"/>
                </a:cubicBezTo>
                <a:cubicBezTo>
                  <a:pt x="976933" y="301794"/>
                  <a:pt x="992363" y="295197"/>
                  <a:pt x="1012210" y="295197"/>
                </a:cubicBezTo>
                <a:cubicBezTo>
                  <a:pt x="1030794" y="295197"/>
                  <a:pt x="1050813" y="303056"/>
                  <a:pt x="1072266" y="318773"/>
                </a:cubicBezTo>
                <a:lnTo>
                  <a:pt x="1073643" y="318773"/>
                </a:lnTo>
                <a:lnTo>
                  <a:pt x="1073643" y="285044"/>
                </a:lnTo>
                <a:cubicBezTo>
                  <a:pt x="1052305" y="274375"/>
                  <a:pt x="1032056" y="269041"/>
                  <a:pt x="1012898" y="269041"/>
                </a:cubicBezTo>
                <a:close/>
                <a:moveTo>
                  <a:pt x="2179310" y="268352"/>
                </a:moveTo>
                <a:cubicBezTo>
                  <a:pt x="2151892" y="268352"/>
                  <a:pt x="2130095" y="277587"/>
                  <a:pt x="2113919" y="296058"/>
                </a:cubicBezTo>
                <a:cubicBezTo>
                  <a:pt x="2097743" y="314528"/>
                  <a:pt x="2089655" y="339595"/>
                  <a:pt x="2089655" y="371258"/>
                </a:cubicBezTo>
                <a:cubicBezTo>
                  <a:pt x="2089655" y="402921"/>
                  <a:pt x="2097686" y="427902"/>
                  <a:pt x="2113747" y="446200"/>
                </a:cubicBezTo>
                <a:cubicBezTo>
                  <a:pt x="2129808" y="464498"/>
                  <a:pt x="2151663" y="473647"/>
                  <a:pt x="2179310" y="473647"/>
                </a:cubicBezTo>
                <a:cubicBezTo>
                  <a:pt x="2206844" y="473647"/>
                  <a:pt x="2228669" y="464555"/>
                  <a:pt x="2244788" y="446372"/>
                </a:cubicBezTo>
                <a:cubicBezTo>
                  <a:pt x="2260906" y="428188"/>
                  <a:pt x="2268965" y="403150"/>
                  <a:pt x="2268965" y="371258"/>
                </a:cubicBezTo>
                <a:cubicBezTo>
                  <a:pt x="2268965" y="339365"/>
                  <a:pt x="2260877" y="314241"/>
                  <a:pt x="2244702" y="295886"/>
                </a:cubicBezTo>
                <a:cubicBezTo>
                  <a:pt x="2228526" y="277530"/>
                  <a:pt x="2206729" y="268352"/>
                  <a:pt x="2179310" y="268352"/>
                </a:cubicBezTo>
                <a:close/>
                <a:moveTo>
                  <a:pt x="1979681" y="268352"/>
                </a:moveTo>
                <a:cubicBezTo>
                  <a:pt x="1958801" y="268352"/>
                  <a:pt x="1937291" y="277358"/>
                  <a:pt x="1915150" y="295369"/>
                </a:cubicBezTo>
                <a:lnTo>
                  <a:pt x="1915150" y="273859"/>
                </a:lnTo>
                <a:lnTo>
                  <a:pt x="1884863" y="273859"/>
                </a:lnTo>
                <a:lnTo>
                  <a:pt x="1884863" y="540071"/>
                </a:lnTo>
                <a:lnTo>
                  <a:pt x="1915150" y="540071"/>
                </a:lnTo>
                <a:lnTo>
                  <a:pt x="1915150" y="457127"/>
                </a:lnTo>
                <a:cubicBezTo>
                  <a:pt x="1932702" y="467108"/>
                  <a:pt x="1950713" y="472098"/>
                  <a:pt x="1969184" y="472098"/>
                </a:cubicBezTo>
                <a:cubicBezTo>
                  <a:pt x="1993390" y="472098"/>
                  <a:pt x="2013696" y="462519"/>
                  <a:pt x="2030101" y="443360"/>
                </a:cubicBezTo>
                <a:cubicBezTo>
                  <a:pt x="2046506" y="424202"/>
                  <a:pt x="2054709" y="399307"/>
                  <a:pt x="2054709" y="368676"/>
                </a:cubicBezTo>
                <a:cubicBezTo>
                  <a:pt x="2054709" y="337472"/>
                  <a:pt x="2047940" y="312950"/>
                  <a:pt x="2034403" y="295111"/>
                </a:cubicBezTo>
                <a:cubicBezTo>
                  <a:pt x="2020866" y="277272"/>
                  <a:pt x="2002625" y="268352"/>
                  <a:pt x="1979681" y="268352"/>
                </a:cubicBezTo>
                <a:close/>
                <a:moveTo>
                  <a:pt x="1192668" y="268352"/>
                </a:moveTo>
                <a:cubicBezTo>
                  <a:pt x="1164447" y="268352"/>
                  <a:pt x="1141789" y="277731"/>
                  <a:pt x="1124696" y="296488"/>
                </a:cubicBezTo>
                <a:cubicBezTo>
                  <a:pt x="1107602" y="315245"/>
                  <a:pt x="1099055" y="340512"/>
                  <a:pt x="1099055" y="372290"/>
                </a:cubicBezTo>
                <a:cubicBezTo>
                  <a:pt x="1099055" y="404298"/>
                  <a:pt x="1107975" y="429049"/>
                  <a:pt x="1125814" y="446544"/>
                </a:cubicBezTo>
                <a:cubicBezTo>
                  <a:pt x="1143653" y="464039"/>
                  <a:pt x="1168749" y="472786"/>
                  <a:pt x="1201100" y="472786"/>
                </a:cubicBezTo>
                <a:cubicBezTo>
                  <a:pt x="1219226" y="472786"/>
                  <a:pt x="1242113" y="467280"/>
                  <a:pt x="1269761" y="456266"/>
                </a:cubicBezTo>
                <a:lnTo>
                  <a:pt x="1269761" y="423399"/>
                </a:lnTo>
                <a:lnTo>
                  <a:pt x="1268385" y="423399"/>
                </a:lnTo>
                <a:cubicBezTo>
                  <a:pt x="1246129" y="438886"/>
                  <a:pt x="1223873" y="446630"/>
                  <a:pt x="1201617" y="446630"/>
                </a:cubicBezTo>
                <a:cubicBezTo>
                  <a:pt x="1179246" y="446630"/>
                  <a:pt x="1161722" y="440349"/>
                  <a:pt x="1149045" y="427787"/>
                </a:cubicBezTo>
                <a:cubicBezTo>
                  <a:pt x="1136369" y="415225"/>
                  <a:pt x="1130030" y="397242"/>
                  <a:pt x="1130030" y="373839"/>
                </a:cubicBezTo>
                <a:lnTo>
                  <a:pt x="1273719" y="373839"/>
                </a:lnTo>
                <a:lnTo>
                  <a:pt x="1273719" y="357147"/>
                </a:lnTo>
                <a:cubicBezTo>
                  <a:pt x="1273719" y="328696"/>
                  <a:pt x="1266635" y="306784"/>
                  <a:pt x="1252467" y="291411"/>
                </a:cubicBezTo>
                <a:cubicBezTo>
                  <a:pt x="1238299" y="276039"/>
                  <a:pt x="1218366" y="268352"/>
                  <a:pt x="1192668" y="268352"/>
                </a:cubicBezTo>
                <a:close/>
                <a:moveTo>
                  <a:pt x="811668" y="268352"/>
                </a:moveTo>
                <a:cubicBezTo>
                  <a:pt x="783447" y="268352"/>
                  <a:pt x="760789" y="277731"/>
                  <a:pt x="743696" y="296488"/>
                </a:cubicBezTo>
                <a:cubicBezTo>
                  <a:pt x="726602" y="315245"/>
                  <a:pt x="718055" y="340512"/>
                  <a:pt x="718055" y="372290"/>
                </a:cubicBezTo>
                <a:cubicBezTo>
                  <a:pt x="718055" y="404298"/>
                  <a:pt x="726975" y="429049"/>
                  <a:pt x="744814" y="446544"/>
                </a:cubicBezTo>
                <a:cubicBezTo>
                  <a:pt x="762653" y="464039"/>
                  <a:pt x="787749" y="472786"/>
                  <a:pt x="820100" y="472786"/>
                </a:cubicBezTo>
                <a:cubicBezTo>
                  <a:pt x="838226" y="472786"/>
                  <a:pt x="861113" y="467280"/>
                  <a:pt x="888761" y="456266"/>
                </a:cubicBezTo>
                <a:lnTo>
                  <a:pt x="888761" y="423399"/>
                </a:lnTo>
                <a:lnTo>
                  <a:pt x="887385" y="423399"/>
                </a:lnTo>
                <a:cubicBezTo>
                  <a:pt x="865129" y="438886"/>
                  <a:pt x="842873" y="446630"/>
                  <a:pt x="820617" y="446630"/>
                </a:cubicBezTo>
                <a:cubicBezTo>
                  <a:pt x="798246" y="446630"/>
                  <a:pt x="780722" y="440349"/>
                  <a:pt x="768045" y="427787"/>
                </a:cubicBezTo>
                <a:cubicBezTo>
                  <a:pt x="755369" y="415225"/>
                  <a:pt x="749030" y="397242"/>
                  <a:pt x="749030" y="373839"/>
                </a:cubicBezTo>
                <a:lnTo>
                  <a:pt x="892719" y="373839"/>
                </a:lnTo>
                <a:lnTo>
                  <a:pt x="892719" y="357147"/>
                </a:lnTo>
                <a:cubicBezTo>
                  <a:pt x="892719" y="328696"/>
                  <a:pt x="885635" y="306784"/>
                  <a:pt x="871467" y="291411"/>
                </a:cubicBezTo>
                <a:cubicBezTo>
                  <a:pt x="857299" y="276039"/>
                  <a:pt x="837366" y="268352"/>
                  <a:pt x="811668" y="268352"/>
                </a:cubicBezTo>
                <a:close/>
                <a:moveTo>
                  <a:pt x="538327" y="236173"/>
                </a:moveTo>
                <a:lnTo>
                  <a:pt x="581864" y="236173"/>
                </a:lnTo>
                <a:cubicBezTo>
                  <a:pt x="622360" y="236173"/>
                  <a:pt x="642609" y="251144"/>
                  <a:pt x="642609" y="281086"/>
                </a:cubicBezTo>
                <a:cubicBezTo>
                  <a:pt x="642609" y="299557"/>
                  <a:pt x="637446" y="313610"/>
                  <a:pt x="627121" y="323247"/>
                </a:cubicBezTo>
                <a:cubicBezTo>
                  <a:pt x="616797" y="332883"/>
                  <a:pt x="599760" y="337702"/>
                  <a:pt x="576013" y="337702"/>
                </a:cubicBezTo>
                <a:lnTo>
                  <a:pt x="538327" y="337702"/>
                </a:lnTo>
                <a:close/>
                <a:moveTo>
                  <a:pt x="1400465" y="217932"/>
                </a:moveTo>
                <a:lnTo>
                  <a:pt x="1400465" y="273859"/>
                </a:lnTo>
                <a:lnTo>
                  <a:pt x="1378094" y="273859"/>
                </a:lnTo>
                <a:lnTo>
                  <a:pt x="1378094" y="298639"/>
                </a:lnTo>
                <a:lnTo>
                  <a:pt x="1400293" y="298639"/>
                </a:lnTo>
                <a:lnTo>
                  <a:pt x="1400293" y="405846"/>
                </a:lnTo>
                <a:cubicBezTo>
                  <a:pt x="1400293" y="450014"/>
                  <a:pt x="1420369" y="472098"/>
                  <a:pt x="1460522" y="472098"/>
                </a:cubicBezTo>
                <a:cubicBezTo>
                  <a:pt x="1472338" y="472098"/>
                  <a:pt x="1485072" y="470435"/>
                  <a:pt x="1498724" y="467108"/>
                </a:cubicBezTo>
                <a:lnTo>
                  <a:pt x="1498724" y="439574"/>
                </a:lnTo>
                <a:lnTo>
                  <a:pt x="1497692" y="439574"/>
                </a:lnTo>
                <a:cubicBezTo>
                  <a:pt x="1487481" y="443704"/>
                  <a:pt x="1478131" y="445769"/>
                  <a:pt x="1469642" y="445769"/>
                </a:cubicBezTo>
                <a:cubicBezTo>
                  <a:pt x="1460694" y="445769"/>
                  <a:pt x="1453352" y="444364"/>
                  <a:pt x="1447616" y="441553"/>
                </a:cubicBezTo>
                <a:cubicBezTo>
                  <a:pt x="1441879" y="438743"/>
                  <a:pt x="1437606" y="434326"/>
                  <a:pt x="1434795" y="428303"/>
                </a:cubicBezTo>
                <a:cubicBezTo>
                  <a:pt x="1431985" y="422280"/>
                  <a:pt x="1430579" y="409058"/>
                  <a:pt x="1430579" y="388638"/>
                </a:cubicBezTo>
                <a:lnTo>
                  <a:pt x="1430579" y="298639"/>
                </a:lnTo>
                <a:lnTo>
                  <a:pt x="1498724" y="298639"/>
                </a:lnTo>
                <a:lnTo>
                  <a:pt x="1498724" y="273859"/>
                </a:lnTo>
                <a:lnTo>
                  <a:pt x="1430579" y="273859"/>
                </a:lnTo>
                <a:lnTo>
                  <a:pt x="1430579" y="217932"/>
                </a:lnTo>
                <a:close/>
                <a:moveTo>
                  <a:pt x="506320" y="208984"/>
                </a:moveTo>
                <a:lnTo>
                  <a:pt x="506320" y="468312"/>
                </a:lnTo>
                <a:lnTo>
                  <a:pt x="538327" y="468312"/>
                </a:lnTo>
                <a:lnTo>
                  <a:pt x="538327" y="364030"/>
                </a:lnTo>
                <a:lnTo>
                  <a:pt x="591156" y="364030"/>
                </a:lnTo>
                <a:lnTo>
                  <a:pt x="676509" y="468312"/>
                </a:lnTo>
                <a:lnTo>
                  <a:pt x="718325" y="468312"/>
                </a:lnTo>
                <a:lnTo>
                  <a:pt x="623680" y="354910"/>
                </a:lnTo>
                <a:cubicBezTo>
                  <a:pt x="658670" y="340340"/>
                  <a:pt x="676165" y="315216"/>
                  <a:pt x="676165" y="279538"/>
                </a:cubicBezTo>
                <a:cubicBezTo>
                  <a:pt x="676165" y="258429"/>
                  <a:pt x="668737" y="241393"/>
                  <a:pt x="653880" y="228429"/>
                </a:cubicBezTo>
                <a:cubicBezTo>
                  <a:pt x="639024" y="215466"/>
                  <a:pt x="614330" y="208984"/>
                  <a:pt x="579799" y="208984"/>
                </a:cubicBezTo>
                <a:close/>
                <a:moveTo>
                  <a:pt x="1311642" y="203477"/>
                </a:moveTo>
                <a:lnTo>
                  <a:pt x="1311642" y="234968"/>
                </a:lnTo>
                <a:lnTo>
                  <a:pt x="1345887" y="234968"/>
                </a:lnTo>
                <a:lnTo>
                  <a:pt x="1345887" y="203477"/>
                </a:lnTo>
                <a:close/>
                <a:moveTo>
                  <a:pt x="256066" y="0"/>
                </a:moveTo>
                <a:lnTo>
                  <a:pt x="2740417" y="0"/>
                </a:lnTo>
                <a:cubicBezTo>
                  <a:pt x="2881838" y="0"/>
                  <a:pt x="2996483" y="114645"/>
                  <a:pt x="2996483" y="256066"/>
                </a:cubicBezTo>
                <a:lnTo>
                  <a:pt x="2996483" y="1280302"/>
                </a:lnTo>
                <a:cubicBezTo>
                  <a:pt x="2996483" y="1421723"/>
                  <a:pt x="2881838" y="1536368"/>
                  <a:pt x="2740417" y="1536368"/>
                </a:cubicBezTo>
                <a:lnTo>
                  <a:pt x="256066" y="1536368"/>
                </a:lnTo>
                <a:cubicBezTo>
                  <a:pt x="114645" y="1536368"/>
                  <a:pt x="0" y="1421723"/>
                  <a:pt x="0" y="1280302"/>
                </a:cubicBezTo>
                <a:lnTo>
                  <a:pt x="0" y="256066"/>
                </a:lnTo>
                <a:cubicBezTo>
                  <a:pt x="0" y="114645"/>
                  <a:pt x="114645" y="0"/>
                  <a:pt x="256066" y="0"/>
                </a:cubicBezTo>
                <a:close/>
              </a:path>
            </a:pathLst>
          </a:custGeom>
          <a:solidFill>
            <a:srgbClr val="59546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pt-BR" sz="2800" u="sng" dirty="0">
              <a:solidFill>
                <a:srgbClr val="595460"/>
              </a:solidFill>
            </a:endParaRPr>
          </a:p>
        </p:txBody>
      </p:sp>
      <p:sp>
        <p:nvSpPr>
          <p:cNvPr id="27" name="CaixaDeTexto 26">
            <a:extLst>
              <a:ext uri="{FF2B5EF4-FFF2-40B4-BE49-F238E27FC236}">
                <a16:creationId xmlns:a16="http://schemas.microsoft.com/office/drawing/2014/main" id="{C064CE3E-5132-B59E-A69E-9BA2450F32DE}"/>
              </a:ext>
            </a:extLst>
          </p:cNvPr>
          <p:cNvSpPr txBox="1"/>
          <p:nvPr/>
        </p:nvSpPr>
        <p:spPr>
          <a:xfrm>
            <a:off x="8102907" y="4410596"/>
            <a:ext cx="2996483" cy="1536368"/>
          </a:xfrm>
          <a:custGeom>
            <a:avLst/>
            <a:gdLst/>
            <a:ahLst/>
            <a:cxnLst/>
            <a:rect l="l" t="t" r="r" b="b"/>
            <a:pathLst>
              <a:path w="2996483" h="1536368">
                <a:moveTo>
                  <a:pt x="1746310" y="1302640"/>
                </a:moveTo>
                <a:lnTo>
                  <a:pt x="1723023" y="1387718"/>
                </a:lnTo>
                <a:lnTo>
                  <a:pt x="1254126" y="1387718"/>
                </a:lnTo>
                <a:lnTo>
                  <a:pt x="1254126" y="1406768"/>
                </a:lnTo>
                <a:lnTo>
                  <a:pt x="1717809" y="1406768"/>
                </a:lnTo>
                <a:lnTo>
                  <a:pt x="1716024" y="1413289"/>
                </a:lnTo>
                <a:lnTo>
                  <a:pt x="1739083" y="1413289"/>
                </a:lnTo>
                <a:lnTo>
                  <a:pt x="1741943" y="1406768"/>
                </a:lnTo>
                <a:lnTo>
                  <a:pt x="1825626" y="1406768"/>
                </a:lnTo>
                <a:lnTo>
                  <a:pt x="2397126" y="1406768"/>
                </a:lnTo>
                <a:lnTo>
                  <a:pt x="2397126" y="1387718"/>
                </a:lnTo>
                <a:lnTo>
                  <a:pt x="1825626" y="1387718"/>
                </a:lnTo>
                <a:lnTo>
                  <a:pt x="1750297" y="1387718"/>
                </a:lnTo>
                <a:lnTo>
                  <a:pt x="1787610" y="1302640"/>
                </a:lnTo>
                <a:close/>
                <a:moveTo>
                  <a:pt x="2312746" y="1221417"/>
                </a:moveTo>
                <a:cubicBezTo>
                  <a:pt x="2324906" y="1221417"/>
                  <a:pt x="2333711" y="1225661"/>
                  <a:pt x="2339160" y="1234151"/>
                </a:cubicBezTo>
                <a:cubicBezTo>
                  <a:pt x="2344610" y="1242640"/>
                  <a:pt x="2347334" y="1257095"/>
                  <a:pt x="2347334" y="1277516"/>
                </a:cubicBezTo>
                <a:cubicBezTo>
                  <a:pt x="2347334" y="1298395"/>
                  <a:pt x="2344610" y="1312993"/>
                  <a:pt x="2339160" y="1321311"/>
                </a:cubicBezTo>
                <a:cubicBezTo>
                  <a:pt x="2333711" y="1329628"/>
                  <a:pt x="2324906" y="1333787"/>
                  <a:pt x="2312746" y="1333787"/>
                </a:cubicBezTo>
                <a:cubicBezTo>
                  <a:pt x="2300470" y="1333787"/>
                  <a:pt x="2291608" y="1329628"/>
                  <a:pt x="2286159" y="1321311"/>
                </a:cubicBezTo>
                <a:cubicBezTo>
                  <a:pt x="2280710" y="1312993"/>
                  <a:pt x="2277985" y="1298452"/>
                  <a:pt x="2277985" y="1277688"/>
                </a:cubicBezTo>
                <a:cubicBezTo>
                  <a:pt x="2277985" y="1257038"/>
                  <a:pt x="2280738" y="1242497"/>
                  <a:pt x="2286245" y="1234065"/>
                </a:cubicBezTo>
                <a:cubicBezTo>
                  <a:pt x="2291752" y="1225633"/>
                  <a:pt x="2300585" y="1221417"/>
                  <a:pt x="2312746" y="1221417"/>
                </a:cubicBezTo>
                <a:close/>
                <a:moveTo>
                  <a:pt x="1925374" y="1211264"/>
                </a:moveTo>
                <a:cubicBezTo>
                  <a:pt x="1946942" y="1211264"/>
                  <a:pt x="1962372" y="1216541"/>
                  <a:pt x="1971664" y="1227095"/>
                </a:cubicBezTo>
                <a:cubicBezTo>
                  <a:pt x="1980956" y="1237650"/>
                  <a:pt x="1985603" y="1251015"/>
                  <a:pt x="1985603" y="1267191"/>
                </a:cubicBezTo>
                <a:cubicBezTo>
                  <a:pt x="1985603" y="1286693"/>
                  <a:pt x="1980670" y="1301865"/>
                  <a:pt x="1970804" y="1312707"/>
                </a:cubicBezTo>
                <a:cubicBezTo>
                  <a:pt x="1960938" y="1323548"/>
                  <a:pt x="1947343" y="1328968"/>
                  <a:pt x="1930020" y="1328968"/>
                </a:cubicBezTo>
                <a:cubicBezTo>
                  <a:pt x="1911206" y="1328968"/>
                  <a:pt x="1896464" y="1321540"/>
                  <a:pt x="1885795" y="1306684"/>
                </a:cubicBezTo>
                <a:cubicBezTo>
                  <a:pt x="1875126" y="1291827"/>
                  <a:pt x="1869791" y="1270747"/>
                  <a:pt x="1869791" y="1243443"/>
                </a:cubicBezTo>
                <a:cubicBezTo>
                  <a:pt x="1869791" y="1241493"/>
                  <a:pt x="1870021" y="1235814"/>
                  <a:pt x="1870480" y="1226407"/>
                </a:cubicBezTo>
                <a:cubicBezTo>
                  <a:pt x="1888376" y="1216312"/>
                  <a:pt x="1906674" y="1211264"/>
                  <a:pt x="1925374" y="1211264"/>
                </a:cubicBezTo>
                <a:close/>
                <a:moveTo>
                  <a:pt x="1363399" y="1211264"/>
                </a:moveTo>
                <a:cubicBezTo>
                  <a:pt x="1384967" y="1211264"/>
                  <a:pt x="1400397" y="1216541"/>
                  <a:pt x="1409689" y="1227095"/>
                </a:cubicBezTo>
                <a:cubicBezTo>
                  <a:pt x="1418982" y="1237650"/>
                  <a:pt x="1423628" y="1251015"/>
                  <a:pt x="1423628" y="1267191"/>
                </a:cubicBezTo>
                <a:cubicBezTo>
                  <a:pt x="1423628" y="1286693"/>
                  <a:pt x="1418695" y="1301865"/>
                  <a:pt x="1408829" y="1312707"/>
                </a:cubicBezTo>
                <a:cubicBezTo>
                  <a:pt x="1398963" y="1323548"/>
                  <a:pt x="1385368" y="1328968"/>
                  <a:pt x="1368045" y="1328968"/>
                </a:cubicBezTo>
                <a:cubicBezTo>
                  <a:pt x="1349231" y="1328968"/>
                  <a:pt x="1334489" y="1321540"/>
                  <a:pt x="1323820" y="1306684"/>
                </a:cubicBezTo>
                <a:cubicBezTo>
                  <a:pt x="1313151" y="1291827"/>
                  <a:pt x="1307816" y="1270747"/>
                  <a:pt x="1307816" y="1243443"/>
                </a:cubicBezTo>
                <a:cubicBezTo>
                  <a:pt x="1307816" y="1241493"/>
                  <a:pt x="1308046" y="1235814"/>
                  <a:pt x="1308504" y="1226407"/>
                </a:cubicBezTo>
                <a:cubicBezTo>
                  <a:pt x="1326401" y="1216312"/>
                  <a:pt x="1344699" y="1211264"/>
                  <a:pt x="1363399" y="1211264"/>
                </a:cubicBezTo>
                <a:close/>
                <a:moveTo>
                  <a:pt x="2312746" y="1200595"/>
                </a:moveTo>
                <a:cubicBezTo>
                  <a:pt x="2270528" y="1200595"/>
                  <a:pt x="2249419" y="1226292"/>
                  <a:pt x="2249419" y="1277688"/>
                </a:cubicBezTo>
                <a:cubicBezTo>
                  <a:pt x="2249419" y="1328968"/>
                  <a:pt x="2270528" y="1354609"/>
                  <a:pt x="2312746" y="1354609"/>
                </a:cubicBezTo>
                <a:cubicBezTo>
                  <a:pt x="2354848" y="1354609"/>
                  <a:pt x="2375900" y="1328911"/>
                  <a:pt x="2375900" y="1277516"/>
                </a:cubicBezTo>
                <a:cubicBezTo>
                  <a:pt x="2375900" y="1226235"/>
                  <a:pt x="2354848" y="1200595"/>
                  <a:pt x="2312746" y="1200595"/>
                </a:cubicBezTo>
                <a:close/>
                <a:moveTo>
                  <a:pt x="930128" y="1175471"/>
                </a:moveTo>
                <a:cubicBezTo>
                  <a:pt x="969018" y="1175471"/>
                  <a:pt x="988464" y="1201168"/>
                  <a:pt x="988464" y="1252564"/>
                </a:cubicBezTo>
                <a:cubicBezTo>
                  <a:pt x="988464" y="1277229"/>
                  <a:pt x="983416" y="1296158"/>
                  <a:pt x="973320" y="1309351"/>
                </a:cubicBezTo>
                <a:cubicBezTo>
                  <a:pt x="963225" y="1322544"/>
                  <a:pt x="948827" y="1329140"/>
                  <a:pt x="930128" y="1329140"/>
                </a:cubicBezTo>
                <a:cubicBezTo>
                  <a:pt x="911428" y="1329140"/>
                  <a:pt x="897030" y="1322544"/>
                  <a:pt x="886935" y="1309351"/>
                </a:cubicBezTo>
                <a:cubicBezTo>
                  <a:pt x="876839" y="1296158"/>
                  <a:pt x="871792" y="1277229"/>
                  <a:pt x="871792" y="1252564"/>
                </a:cubicBezTo>
                <a:cubicBezTo>
                  <a:pt x="871792" y="1227554"/>
                  <a:pt x="876839" y="1208453"/>
                  <a:pt x="886935" y="1195260"/>
                </a:cubicBezTo>
                <a:cubicBezTo>
                  <a:pt x="897030" y="1182067"/>
                  <a:pt x="911428" y="1175471"/>
                  <a:pt x="930128" y="1175471"/>
                </a:cubicBezTo>
                <a:close/>
                <a:moveTo>
                  <a:pt x="1064650" y="1155165"/>
                </a:moveTo>
                <a:lnTo>
                  <a:pt x="1064650" y="1349618"/>
                </a:lnTo>
                <a:lnTo>
                  <a:pt x="1094936" y="1349618"/>
                </a:lnTo>
                <a:lnTo>
                  <a:pt x="1094936" y="1155165"/>
                </a:lnTo>
                <a:close/>
                <a:moveTo>
                  <a:pt x="930128" y="1149658"/>
                </a:moveTo>
                <a:cubicBezTo>
                  <a:pt x="902709" y="1149658"/>
                  <a:pt x="880912" y="1158893"/>
                  <a:pt x="864736" y="1177364"/>
                </a:cubicBezTo>
                <a:cubicBezTo>
                  <a:pt x="848561" y="1195834"/>
                  <a:pt x="840473" y="1220900"/>
                  <a:pt x="840473" y="1252564"/>
                </a:cubicBezTo>
                <a:cubicBezTo>
                  <a:pt x="840473" y="1284227"/>
                  <a:pt x="848503" y="1309207"/>
                  <a:pt x="864564" y="1327506"/>
                </a:cubicBezTo>
                <a:cubicBezTo>
                  <a:pt x="880625" y="1345804"/>
                  <a:pt x="902480" y="1354953"/>
                  <a:pt x="930128" y="1354953"/>
                </a:cubicBezTo>
                <a:cubicBezTo>
                  <a:pt x="957661" y="1354953"/>
                  <a:pt x="979487" y="1345861"/>
                  <a:pt x="995605" y="1327678"/>
                </a:cubicBezTo>
                <a:cubicBezTo>
                  <a:pt x="1011724" y="1309494"/>
                  <a:pt x="1019783" y="1284456"/>
                  <a:pt x="1019783" y="1252564"/>
                </a:cubicBezTo>
                <a:cubicBezTo>
                  <a:pt x="1019783" y="1220671"/>
                  <a:pt x="1011695" y="1195547"/>
                  <a:pt x="995519" y="1177192"/>
                </a:cubicBezTo>
                <a:cubicBezTo>
                  <a:pt x="979343" y="1158836"/>
                  <a:pt x="957546" y="1149658"/>
                  <a:pt x="930128" y="1149658"/>
                </a:cubicBezTo>
                <a:close/>
                <a:moveTo>
                  <a:pt x="1582818" y="1111456"/>
                </a:moveTo>
                <a:cubicBezTo>
                  <a:pt x="1602550" y="1111456"/>
                  <a:pt x="1616776" y="1119400"/>
                  <a:pt x="1625494" y="1135289"/>
                </a:cubicBezTo>
                <a:cubicBezTo>
                  <a:pt x="1634214" y="1151178"/>
                  <a:pt x="1638573" y="1179371"/>
                  <a:pt x="1638573" y="1219868"/>
                </a:cubicBezTo>
                <a:cubicBezTo>
                  <a:pt x="1638573" y="1261168"/>
                  <a:pt x="1634185" y="1289619"/>
                  <a:pt x="1625408" y="1305221"/>
                </a:cubicBezTo>
                <a:cubicBezTo>
                  <a:pt x="1616632" y="1320823"/>
                  <a:pt x="1602436" y="1328624"/>
                  <a:pt x="1582818" y="1328624"/>
                </a:cubicBezTo>
                <a:cubicBezTo>
                  <a:pt x="1563201" y="1328624"/>
                  <a:pt x="1548975" y="1320823"/>
                  <a:pt x="1540142" y="1305221"/>
                </a:cubicBezTo>
                <a:cubicBezTo>
                  <a:pt x="1531308" y="1289619"/>
                  <a:pt x="1526891" y="1261282"/>
                  <a:pt x="1526891" y="1220212"/>
                </a:cubicBezTo>
                <a:cubicBezTo>
                  <a:pt x="1526891" y="1178798"/>
                  <a:pt x="1531308" y="1150318"/>
                  <a:pt x="1540142" y="1134773"/>
                </a:cubicBezTo>
                <a:cubicBezTo>
                  <a:pt x="1548975" y="1119228"/>
                  <a:pt x="1563201" y="1111456"/>
                  <a:pt x="1582818" y="1111456"/>
                </a:cubicBezTo>
                <a:close/>
                <a:moveTo>
                  <a:pt x="2121562" y="1105949"/>
                </a:moveTo>
                <a:cubicBezTo>
                  <a:pt x="2133722" y="1105949"/>
                  <a:pt x="2142527" y="1110194"/>
                  <a:pt x="2147976" y="1118684"/>
                </a:cubicBezTo>
                <a:cubicBezTo>
                  <a:pt x="2153426" y="1127173"/>
                  <a:pt x="2156150" y="1141628"/>
                  <a:pt x="2156150" y="1162048"/>
                </a:cubicBezTo>
                <a:cubicBezTo>
                  <a:pt x="2156150" y="1182928"/>
                  <a:pt x="2153426" y="1197526"/>
                  <a:pt x="2147976" y="1205843"/>
                </a:cubicBezTo>
                <a:cubicBezTo>
                  <a:pt x="2142527" y="1214161"/>
                  <a:pt x="2133722" y="1218319"/>
                  <a:pt x="2121562" y="1218319"/>
                </a:cubicBezTo>
                <a:cubicBezTo>
                  <a:pt x="2109287" y="1218319"/>
                  <a:pt x="2100424" y="1214161"/>
                  <a:pt x="2094975" y="1205843"/>
                </a:cubicBezTo>
                <a:cubicBezTo>
                  <a:pt x="2089526" y="1197526"/>
                  <a:pt x="2086801" y="1182985"/>
                  <a:pt x="2086801" y="1162220"/>
                </a:cubicBezTo>
                <a:cubicBezTo>
                  <a:pt x="2086801" y="1141570"/>
                  <a:pt x="2089554" y="1127030"/>
                  <a:pt x="2095061" y="1118597"/>
                </a:cubicBezTo>
                <a:cubicBezTo>
                  <a:pt x="2100568" y="1110165"/>
                  <a:pt x="2109402" y="1105949"/>
                  <a:pt x="2121562" y="1105949"/>
                </a:cubicBezTo>
                <a:close/>
                <a:moveTo>
                  <a:pt x="2277296" y="1088397"/>
                </a:moveTo>
                <a:lnTo>
                  <a:pt x="2131543" y="1349618"/>
                </a:lnTo>
                <a:lnTo>
                  <a:pt x="2158044" y="1349618"/>
                </a:lnTo>
                <a:lnTo>
                  <a:pt x="2303797" y="1088397"/>
                </a:lnTo>
                <a:close/>
                <a:moveTo>
                  <a:pt x="1962888" y="1085472"/>
                </a:moveTo>
                <a:cubicBezTo>
                  <a:pt x="1922506" y="1085472"/>
                  <a:pt x="1891445" y="1098636"/>
                  <a:pt x="1869705" y="1124965"/>
                </a:cubicBezTo>
                <a:cubicBezTo>
                  <a:pt x="1847966" y="1151293"/>
                  <a:pt x="1837096" y="1188262"/>
                  <a:pt x="1837096" y="1235872"/>
                </a:cubicBezTo>
                <a:cubicBezTo>
                  <a:pt x="1837096" y="1274533"/>
                  <a:pt x="1845212" y="1304045"/>
                  <a:pt x="1861445" y="1324408"/>
                </a:cubicBezTo>
                <a:cubicBezTo>
                  <a:pt x="1877678" y="1344771"/>
                  <a:pt x="1900422" y="1354953"/>
                  <a:pt x="1929676" y="1354953"/>
                </a:cubicBezTo>
                <a:cubicBezTo>
                  <a:pt x="1954915" y="1354953"/>
                  <a:pt x="1976024" y="1346578"/>
                  <a:pt x="1993002" y="1329829"/>
                </a:cubicBezTo>
                <a:cubicBezTo>
                  <a:pt x="2009981" y="1313079"/>
                  <a:pt x="2018470" y="1291741"/>
                  <a:pt x="2018470" y="1265814"/>
                </a:cubicBezTo>
                <a:cubicBezTo>
                  <a:pt x="2018470" y="1239772"/>
                  <a:pt x="2010641" y="1219782"/>
                  <a:pt x="1994981" y="1205843"/>
                </a:cubicBezTo>
                <a:cubicBezTo>
                  <a:pt x="1979322" y="1191905"/>
                  <a:pt x="1958930" y="1184935"/>
                  <a:pt x="1933806" y="1184935"/>
                </a:cubicBezTo>
                <a:cubicBezTo>
                  <a:pt x="1913271" y="1184935"/>
                  <a:pt x="1892162" y="1191417"/>
                  <a:pt x="1870480" y="1204381"/>
                </a:cubicBezTo>
                <a:cubicBezTo>
                  <a:pt x="1873004" y="1175700"/>
                  <a:pt x="1881837" y="1153301"/>
                  <a:pt x="1896980" y="1137182"/>
                </a:cubicBezTo>
                <a:cubicBezTo>
                  <a:pt x="1912124" y="1121064"/>
                  <a:pt x="1932372" y="1113005"/>
                  <a:pt x="1957725" y="1113005"/>
                </a:cubicBezTo>
                <a:cubicBezTo>
                  <a:pt x="1970574" y="1113005"/>
                  <a:pt x="1981817" y="1115357"/>
                  <a:pt x="1991454" y="1120060"/>
                </a:cubicBezTo>
                <a:lnTo>
                  <a:pt x="1993518" y="1120060"/>
                </a:lnTo>
                <a:lnTo>
                  <a:pt x="1993518" y="1089602"/>
                </a:lnTo>
                <a:cubicBezTo>
                  <a:pt x="1985259" y="1086848"/>
                  <a:pt x="1975048" y="1085472"/>
                  <a:pt x="1962888" y="1085472"/>
                </a:cubicBezTo>
                <a:close/>
                <a:moveTo>
                  <a:pt x="1400913" y="1085472"/>
                </a:moveTo>
                <a:cubicBezTo>
                  <a:pt x="1360531" y="1085472"/>
                  <a:pt x="1329470" y="1098636"/>
                  <a:pt x="1307730" y="1124965"/>
                </a:cubicBezTo>
                <a:cubicBezTo>
                  <a:pt x="1285990" y="1151293"/>
                  <a:pt x="1275120" y="1188262"/>
                  <a:pt x="1275120" y="1235872"/>
                </a:cubicBezTo>
                <a:cubicBezTo>
                  <a:pt x="1275120" y="1274533"/>
                  <a:pt x="1283237" y="1304045"/>
                  <a:pt x="1299470" y="1324408"/>
                </a:cubicBezTo>
                <a:cubicBezTo>
                  <a:pt x="1315703" y="1344771"/>
                  <a:pt x="1338447" y="1354953"/>
                  <a:pt x="1367701" y="1354953"/>
                </a:cubicBezTo>
                <a:cubicBezTo>
                  <a:pt x="1392940" y="1354953"/>
                  <a:pt x="1414048" y="1346578"/>
                  <a:pt x="1431027" y="1329829"/>
                </a:cubicBezTo>
                <a:cubicBezTo>
                  <a:pt x="1448006" y="1313079"/>
                  <a:pt x="1456496" y="1291741"/>
                  <a:pt x="1456496" y="1265814"/>
                </a:cubicBezTo>
                <a:cubicBezTo>
                  <a:pt x="1456496" y="1239772"/>
                  <a:pt x="1448666" y="1219782"/>
                  <a:pt x="1433006" y="1205843"/>
                </a:cubicBezTo>
                <a:cubicBezTo>
                  <a:pt x="1417347" y="1191905"/>
                  <a:pt x="1396955" y="1184935"/>
                  <a:pt x="1371831" y="1184935"/>
                </a:cubicBezTo>
                <a:cubicBezTo>
                  <a:pt x="1351296" y="1184935"/>
                  <a:pt x="1330187" y="1191417"/>
                  <a:pt x="1308504" y="1204381"/>
                </a:cubicBezTo>
                <a:cubicBezTo>
                  <a:pt x="1311028" y="1175700"/>
                  <a:pt x="1319862" y="1153301"/>
                  <a:pt x="1335005" y="1137182"/>
                </a:cubicBezTo>
                <a:cubicBezTo>
                  <a:pt x="1350148" y="1121064"/>
                  <a:pt x="1370397" y="1113005"/>
                  <a:pt x="1395750" y="1113005"/>
                </a:cubicBezTo>
                <a:cubicBezTo>
                  <a:pt x="1408599" y="1113005"/>
                  <a:pt x="1419842" y="1115357"/>
                  <a:pt x="1429479" y="1120060"/>
                </a:cubicBezTo>
                <a:lnTo>
                  <a:pt x="1431544" y="1120060"/>
                </a:lnTo>
                <a:lnTo>
                  <a:pt x="1431544" y="1089602"/>
                </a:lnTo>
                <a:cubicBezTo>
                  <a:pt x="1423284" y="1086848"/>
                  <a:pt x="1413074" y="1085472"/>
                  <a:pt x="1400913" y="1085472"/>
                </a:cubicBezTo>
                <a:close/>
                <a:moveTo>
                  <a:pt x="2121562" y="1085127"/>
                </a:moveTo>
                <a:cubicBezTo>
                  <a:pt x="2079344" y="1085127"/>
                  <a:pt x="2058236" y="1110825"/>
                  <a:pt x="2058236" y="1162220"/>
                </a:cubicBezTo>
                <a:cubicBezTo>
                  <a:pt x="2058236" y="1213501"/>
                  <a:pt x="2079344" y="1239141"/>
                  <a:pt x="2121562" y="1239141"/>
                </a:cubicBezTo>
                <a:cubicBezTo>
                  <a:pt x="2163665" y="1239141"/>
                  <a:pt x="2184716" y="1213444"/>
                  <a:pt x="2184716" y="1162048"/>
                </a:cubicBezTo>
                <a:cubicBezTo>
                  <a:pt x="2184716" y="1110768"/>
                  <a:pt x="2163665" y="1085127"/>
                  <a:pt x="2121562" y="1085127"/>
                </a:cubicBezTo>
                <a:close/>
                <a:moveTo>
                  <a:pt x="1582818" y="1085127"/>
                </a:moveTo>
                <a:cubicBezTo>
                  <a:pt x="1552417" y="1085127"/>
                  <a:pt x="1530017" y="1096083"/>
                  <a:pt x="1515620" y="1117995"/>
                </a:cubicBezTo>
                <a:cubicBezTo>
                  <a:pt x="1501222" y="1139907"/>
                  <a:pt x="1494024" y="1173979"/>
                  <a:pt x="1494024" y="1220212"/>
                </a:cubicBezTo>
                <a:cubicBezTo>
                  <a:pt x="1494024" y="1266445"/>
                  <a:pt x="1501194" y="1300460"/>
                  <a:pt x="1515534" y="1322257"/>
                </a:cubicBezTo>
                <a:cubicBezTo>
                  <a:pt x="1529874" y="1344054"/>
                  <a:pt x="1552302" y="1354953"/>
                  <a:pt x="1582818" y="1354953"/>
                </a:cubicBezTo>
                <a:cubicBezTo>
                  <a:pt x="1613219" y="1354953"/>
                  <a:pt x="1635590" y="1344026"/>
                  <a:pt x="1649930" y="1322171"/>
                </a:cubicBezTo>
                <a:cubicBezTo>
                  <a:pt x="1664270" y="1300317"/>
                  <a:pt x="1671440" y="1266216"/>
                  <a:pt x="1671440" y="1219868"/>
                </a:cubicBezTo>
                <a:cubicBezTo>
                  <a:pt x="1671440" y="1173979"/>
                  <a:pt x="1664213" y="1140050"/>
                  <a:pt x="1649758" y="1118081"/>
                </a:cubicBezTo>
                <a:cubicBezTo>
                  <a:pt x="1635303" y="1096112"/>
                  <a:pt x="1612990" y="1085127"/>
                  <a:pt x="1582818" y="1085127"/>
                </a:cubicBezTo>
                <a:close/>
                <a:moveTo>
                  <a:pt x="1062585" y="1084783"/>
                </a:moveTo>
                <a:lnTo>
                  <a:pt x="1062585" y="1116274"/>
                </a:lnTo>
                <a:lnTo>
                  <a:pt x="1096829" y="1116274"/>
                </a:lnTo>
                <a:lnTo>
                  <a:pt x="1096829" y="1084783"/>
                </a:lnTo>
                <a:close/>
                <a:moveTo>
                  <a:pt x="809116" y="1076867"/>
                </a:moveTo>
                <a:cubicBezTo>
                  <a:pt x="787778" y="1076867"/>
                  <a:pt x="771373" y="1082948"/>
                  <a:pt x="759901" y="1095108"/>
                </a:cubicBezTo>
                <a:cubicBezTo>
                  <a:pt x="748429" y="1107269"/>
                  <a:pt x="742693" y="1124764"/>
                  <a:pt x="742693" y="1147593"/>
                </a:cubicBezTo>
                <a:lnTo>
                  <a:pt x="742693" y="1155165"/>
                </a:lnTo>
                <a:lnTo>
                  <a:pt x="720494" y="1155165"/>
                </a:lnTo>
                <a:lnTo>
                  <a:pt x="720494" y="1179945"/>
                </a:lnTo>
                <a:lnTo>
                  <a:pt x="742693" y="1179945"/>
                </a:lnTo>
                <a:lnTo>
                  <a:pt x="742693" y="1349618"/>
                </a:lnTo>
                <a:lnTo>
                  <a:pt x="772979" y="1349618"/>
                </a:lnTo>
                <a:lnTo>
                  <a:pt x="772979" y="1179945"/>
                </a:lnTo>
                <a:lnTo>
                  <a:pt x="831487" y="1179945"/>
                </a:lnTo>
                <a:lnTo>
                  <a:pt x="831487" y="1155165"/>
                </a:lnTo>
                <a:lnTo>
                  <a:pt x="771947" y="1155165"/>
                </a:lnTo>
                <a:lnTo>
                  <a:pt x="771947" y="1149486"/>
                </a:lnTo>
                <a:cubicBezTo>
                  <a:pt x="771947" y="1132966"/>
                  <a:pt x="775216" y="1121093"/>
                  <a:pt x="781755" y="1113865"/>
                </a:cubicBezTo>
                <a:cubicBezTo>
                  <a:pt x="788294" y="1106638"/>
                  <a:pt x="799308" y="1103024"/>
                  <a:pt x="814795" y="1103024"/>
                </a:cubicBezTo>
                <a:cubicBezTo>
                  <a:pt x="822940" y="1103024"/>
                  <a:pt x="832290" y="1104745"/>
                  <a:pt x="842845" y="1108186"/>
                </a:cubicBezTo>
                <a:lnTo>
                  <a:pt x="843877" y="1108186"/>
                </a:lnTo>
                <a:lnTo>
                  <a:pt x="843877" y="1080309"/>
                </a:lnTo>
                <a:cubicBezTo>
                  <a:pt x="831143" y="1078015"/>
                  <a:pt x="819556" y="1076867"/>
                  <a:pt x="809116" y="1076867"/>
                </a:cubicBezTo>
                <a:close/>
                <a:moveTo>
                  <a:pt x="2705666" y="818260"/>
                </a:moveTo>
                <a:lnTo>
                  <a:pt x="2705666" y="874703"/>
                </a:lnTo>
                <a:cubicBezTo>
                  <a:pt x="2685819" y="890535"/>
                  <a:pt x="2666316" y="898450"/>
                  <a:pt x="2647158" y="898450"/>
                </a:cubicBezTo>
                <a:cubicBezTo>
                  <a:pt x="2618936" y="898450"/>
                  <a:pt x="2604826" y="886806"/>
                  <a:pt x="2604826" y="863518"/>
                </a:cubicBezTo>
                <a:cubicBezTo>
                  <a:pt x="2604826" y="850325"/>
                  <a:pt x="2610934" y="839971"/>
                  <a:pt x="2623152" y="832457"/>
                </a:cubicBezTo>
                <a:cubicBezTo>
                  <a:pt x="2635370" y="824942"/>
                  <a:pt x="2662874" y="820210"/>
                  <a:pt x="2705666" y="818260"/>
                </a:cubicBezTo>
                <a:close/>
                <a:moveTo>
                  <a:pt x="1619816" y="818260"/>
                </a:moveTo>
                <a:lnTo>
                  <a:pt x="1619816" y="874703"/>
                </a:lnTo>
                <a:cubicBezTo>
                  <a:pt x="1599969" y="890535"/>
                  <a:pt x="1580466" y="898450"/>
                  <a:pt x="1561308" y="898450"/>
                </a:cubicBezTo>
                <a:cubicBezTo>
                  <a:pt x="1533086" y="898450"/>
                  <a:pt x="1518975" y="886806"/>
                  <a:pt x="1518975" y="863518"/>
                </a:cubicBezTo>
                <a:cubicBezTo>
                  <a:pt x="1518975" y="850325"/>
                  <a:pt x="1525084" y="839971"/>
                  <a:pt x="1537302" y="832457"/>
                </a:cubicBezTo>
                <a:cubicBezTo>
                  <a:pt x="1549520" y="824942"/>
                  <a:pt x="1577025" y="820210"/>
                  <a:pt x="1619816" y="818260"/>
                </a:cubicBezTo>
                <a:close/>
                <a:moveTo>
                  <a:pt x="1238816" y="818260"/>
                </a:moveTo>
                <a:lnTo>
                  <a:pt x="1238816" y="874703"/>
                </a:lnTo>
                <a:cubicBezTo>
                  <a:pt x="1218969" y="890535"/>
                  <a:pt x="1199466" y="898450"/>
                  <a:pt x="1180308" y="898450"/>
                </a:cubicBezTo>
                <a:cubicBezTo>
                  <a:pt x="1152086" y="898450"/>
                  <a:pt x="1137975" y="886806"/>
                  <a:pt x="1137975" y="863518"/>
                </a:cubicBezTo>
                <a:cubicBezTo>
                  <a:pt x="1137975" y="850325"/>
                  <a:pt x="1144084" y="839971"/>
                  <a:pt x="1156302" y="832457"/>
                </a:cubicBezTo>
                <a:cubicBezTo>
                  <a:pt x="1168520" y="824942"/>
                  <a:pt x="1196025" y="820210"/>
                  <a:pt x="1238816" y="818260"/>
                </a:cubicBezTo>
                <a:close/>
                <a:moveTo>
                  <a:pt x="988422" y="749599"/>
                </a:moveTo>
                <a:cubicBezTo>
                  <a:pt x="1023412" y="749599"/>
                  <a:pt x="1040907" y="773863"/>
                  <a:pt x="1040907" y="822390"/>
                </a:cubicBezTo>
                <a:cubicBezTo>
                  <a:pt x="1040907" y="846367"/>
                  <a:pt x="1035572" y="864923"/>
                  <a:pt x="1024903" y="878059"/>
                </a:cubicBezTo>
                <a:cubicBezTo>
                  <a:pt x="1014234" y="891194"/>
                  <a:pt x="999435" y="897762"/>
                  <a:pt x="980506" y="897762"/>
                </a:cubicBezTo>
                <a:cubicBezTo>
                  <a:pt x="965822" y="897762"/>
                  <a:pt x="949875" y="893919"/>
                  <a:pt x="932667" y="886233"/>
                </a:cubicBezTo>
                <a:lnTo>
                  <a:pt x="932667" y="772658"/>
                </a:lnTo>
                <a:cubicBezTo>
                  <a:pt x="951252" y="757285"/>
                  <a:pt x="969837" y="749599"/>
                  <a:pt x="988422" y="749599"/>
                </a:cubicBezTo>
                <a:close/>
                <a:moveTo>
                  <a:pt x="2122646" y="748050"/>
                </a:moveTo>
                <a:cubicBezTo>
                  <a:pt x="2137445" y="748050"/>
                  <a:pt x="2153391" y="752008"/>
                  <a:pt x="2170484" y="759924"/>
                </a:cubicBezTo>
                <a:lnTo>
                  <a:pt x="2170484" y="867476"/>
                </a:lnTo>
                <a:cubicBezTo>
                  <a:pt x="2151326" y="882504"/>
                  <a:pt x="2132626" y="890018"/>
                  <a:pt x="2114386" y="890018"/>
                </a:cubicBezTo>
                <a:cubicBezTo>
                  <a:pt x="2079969" y="890018"/>
                  <a:pt x="2062761" y="866845"/>
                  <a:pt x="2062761" y="820497"/>
                </a:cubicBezTo>
                <a:cubicBezTo>
                  <a:pt x="2062761" y="797209"/>
                  <a:pt x="2068009" y="779312"/>
                  <a:pt x="2078506" y="766807"/>
                </a:cubicBezTo>
                <a:cubicBezTo>
                  <a:pt x="2089003" y="754303"/>
                  <a:pt x="2103716" y="748050"/>
                  <a:pt x="2122646" y="748050"/>
                </a:cubicBezTo>
                <a:close/>
                <a:moveTo>
                  <a:pt x="1777853" y="746846"/>
                </a:moveTo>
                <a:cubicBezTo>
                  <a:pt x="1816743" y="746846"/>
                  <a:pt x="1836189" y="772543"/>
                  <a:pt x="1836189" y="823939"/>
                </a:cubicBezTo>
                <a:cubicBezTo>
                  <a:pt x="1836189" y="848604"/>
                  <a:pt x="1831141" y="867533"/>
                  <a:pt x="1821045" y="880726"/>
                </a:cubicBezTo>
                <a:cubicBezTo>
                  <a:pt x="1810950" y="893919"/>
                  <a:pt x="1796552" y="900515"/>
                  <a:pt x="1777853" y="900515"/>
                </a:cubicBezTo>
                <a:cubicBezTo>
                  <a:pt x="1759153" y="900515"/>
                  <a:pt x="1744756" y="893919"/>
                  <a:pt x="1734660" y="880726"/>
                </a:cubicBezTo>
                <a:cubicBezTo>
                  <a:pt x="1724564" y="867533"/>
                  <a:pt x="1719517" y="848604"/>
                  <a:pt x="1719517" y="823939"/>
                </a:cubicBezTo>
                <a:cubicBezTo>
                  <a:pt x="1719517" y="798929"/>
                  <a:pt x="1724564" y="779828"/>
                  <a:pt x="1734660" y="766635"/>
                </a:cubicBezTo>
                <a:cubicBezTo>
                  <a:pt x="1744756" y="753442"/>
                  <a:pt x="1759153" y="746846"/>
                  <a:pt x="1777853" y="746846"/>
                </a:cubicBezTo>
                <a:close/>
                <a:moveTo>
                  <a:pt x="368153" y="746846"/>
                </a:moveTo>
                <a:cubicBezTo>
                  <a:pt x="407043" y="746846"/>
                  <a:pt x="426489" y="772543"/>
                  <a:pt x="426489" y="823939"/>
                </a:cubicBezTo>
                <a:cubicBezTo>
                  <a:pt x="426489" y="848604"/>
                  <a:pt x="421441" y="867533"/>
                  <a:pt x="411345" y="880726"/>
                </a:cubicBezTo>
                <a:cubicBezTo>
                  <a:pt x="401250" y="893919"/>
                  <a:pt x="386852" y="900515"/>
                  <a:pt x="368153" y="900515"/>
                </a:cubicBezTo>
                <a:cubicBezTo>
                  <a:pt x="349453" y="900515"/>
                  <a:pt x="335056" y="893919"/>
                  <a:pt x="324960" y="880726"/>
                </a:cubicBezTo>
                <a:cubicBezTo>
                  <a:pt x="314864" y="867533"/>
                  <a:pt x="309817" y="848604"/>
                  <a:pt x="309817" y="823939"/>
                </a:cubicBezTo>
                <a:cubicBezTo>
                  <a:pt x="309817" y="798929"/>
                  <a:pt x="314864" y="779828"/>
                  <a:pt x="324960" y="766635"/>
                </a:cubicBezTo>
                <a:cubicBezTo>
                  <a:pt x="335056" y="753442"/>
                  <a:pt x="349453" y="746846"/>
                  <a:pt x="368153" y="746846"/>
                </a:cubicBezTo>
                <a:close/>
                <a:moveTo>
                  <a:pt x="2332540" y="745641"/>
                </a:moveTo>
                <a:cubicBezTo>
                  <a:pt x="2367071" y="745641"/>
                  <a:pt x="2384796" y="764972"/>
                  <a:pt x="2385713" y="803633"/>
                </a:cubicBezTo>
                <a:lnTo>
                  <a:pt x="2271622" y="803633"/>
                </a:lnTo>
                <a:cubicBezTo>
                  <a:pt x="2273229" y="785622"/>
                  <a:pt x="2279424" y="771454"/>
                  <a:pt x="2290207" y="761129"/>
                </a:cubicBezTo>
                <a:cubicBezTo>
                  <a:pt x="2300991" y="750804"/>
                  <a:pt x="2315102" y="745641"/>
                  <a:pt x="2332540" y="745641"/>
                </a:cubicBezTo>
                <a:close/>
                <a:moveTo>
                  <a:pt x="2454956" y="726540"/>
                </a:moveTo>
                <a:lnTo>
                  <a:pt x="2454956" y="920993"/>
                </a:lnTo>
                <a:lnTo>
                  <a:pt x="2485242" y="920993"/>
                </a:lnTo>
                <a:lnTo>
                  <a:pt x="2485242" y="781262"/>
                </a:lnTo>
                <a:cubicBezTo>
                  <a:pt x="2505089" y="764742"/>
                  <a:pt x="2524764" y="756482"/>
                  <a:pt x="2544266" y="756482"/>
                </a:cubicBezTo>
                <a:cubicBezTo>
                  <a:pt x="2554018" y="756482"/>
                  <a:pt x="2563654" y="757630"/>
                  <a:pt x="2573176" y="759924"/>
                </a:cubicBezTo>
                <a:lnTo>
                  <a:pt x="2574381" y="759924"/>
                </a:lnTo>
                <a:lnTo>
                  <a:pt x="2574381" y="728261"/>
                </a:lnTo>
                <a:cubicBezTo>
                  <a:pt x="2567038" y="727114"/>
                  <a:pt x="2559754" y="726540"/>
                  <a:pt x="2552526" y="726540"/>
                </a:cubicBezTo>
                <a:cubicBezTo>
                  <a:pt x="2531991" y="726540"/>
                  <a:pt x="2509563" y="736521"/>
                  <a:pt x="2485242" y="756482"/>
                </a:cubicBezTo>
                <a:lnTo>
                  <a:pt x="2485242" y="726540"/>
                </a:lnTo>
                <a:close/>
                <a:moveTo>
                  <a:pt x="681929" y="726540"/>
                </a:moveTo>
                <a:lnTo>
                  <a:pt x="681929" y="853537"/>
                </a:lnTo>
                <a:cubicBezTo>
                  <a:pt x="681929" y="876940"/>
                  <a:pt x="687321" y="894923"/>
                  <a:pt x="698105" y="907485"/>
                </a:cubicBezTo>
                <a:cubicBezTo>
                  <a:pt x="708888" y="920047"/>
                  <a:pt x="724433" y="926328"/>
                  <a:pt x="744739" y="926328"/>
                </a:cubicBezTo>
                <a:cubicBezTo>
                  <a:pt x="766307" y="926328"/>
                  <a:pt x="788850" y="916749"/>
                  <a:pt x="812368" y="897590"/>
                </a:cubicBezTo>
                <a:lnTo>
                  <a:pt x="812368" y="920993"/>
                </a:lnTo>
                <a:lnTo>
                  <a:pt x="842654" y="920993"/>
                </a:lnTo>
                <a:lnTo>
                  <a:pt x="842654" y="726540"/>
                </a:lnTo>
                <a:lnTo>
                  <a:pt x="812368" y="726540"/>
                </a:lnTo>
                <a:lnTo>
                  <a:pt x="812368" y="872810"/>
                </a:lnTo>
                <a:cubicBezTo>
                  <a:pt x="792062" y="889445"/>
                  <a:pt x="772961" y="897762"/>
                  <a:pt x="755064" y="897762"/>
                </a:cubicBezTo>
                <a:cubicBezTo>
                  <a:pt x="739921" y="897762"/>
                  <a:pt x="728994" y="893689"/>
                  <a:pt x="722282" y="885544"/>
                </a:cubicBezTo>
                <a:cubicBezTo>
                  <a:pt x="715571" y="877399"/>
                  <a:pt x="712215" y="860822"/>
                  <a:pt x="712215" y="835812"/>
                </a:cubicBezTo>
                <a:lnTo>
                  <a:pt x="712215" y="726540"/>
                </a:lnTo>
                <a:close/>
                <a:moveTo>
                  <a:pt x="2652492" y="721894"/>
                </a:moveTo>
                <a:cubicBezTo>
                  <a:pt x="2632646" y="721894"/>
                  <a:pt x="2611996" y="724819"/>
                  <a:pt x="2590542" y="730670"/>
                </a:cubicBezTo>
                <a:lnTo>
                  <a:pt x="2590542" y="762161"/>
                </a:lnTo>
                <a:lnTo>
                  <a:pt x="2591919" y="762161"/>
                </a:lnTo>
                <a:cubicBezTo>
                  <a:pt x="2613716" y="752983"/>
                  <a:pt x="2633506" y="748394"/>
                  <a:pt x="2651288" y="748394"/>
                </a:cubicBezTo>
                <a:cubicBezTo>
                  <a:pt x="2671479" y="748394"/>
                  <a:pt x="2685590" y="751635"/>
                  <a:pt x="2693620" y="758117"/>
                </a:cubicBezTo>
                <a:cubicBezTo>
                  <a:pt x="2701651" y="764599"/>
                  <a:pt x="2705666" y="774608"/>
                  <a:pt x="2705666" y="788146"/>
                </a:cubicBezTo>
                <a:lnTo>
                  <a:pt x="2705666" y="793996"/>
                </a:lnTo>
                <a:cubicBezTo>
                  <a:pt x="2651632" y="796176"/>
                  <a:pt x="2616097" y="802973"/>
                  <a:pt x="2599061" y="814388"/>
                </a:cubicBezTo>
                <a:cubicBezTo>
                  <a:pt x="2582024" y="825803"/>
                  <a:pt x="2573506" y="842810"/>
                  <a:pt x="2573506" y="865411"/>
                </a:cubicBezTo>
                <a:cubicBezTo>
                  <a:pt x="2573506" y="883078"/>
                  <a:pt x="2579242" y="897647"/>
                  <a:pt x="2590715" y="909120"/>
                </a:cubicBezTo>
                <a:cubicBezTo>
                  <a:pt x="2602187" y="920592"/>
                  <a:pt x="2616584" y="926328"/>
                  <a:pt x="2633908" y="926328"/>
                </a:cubicBezTo>
                <a:cubicBezTo>
                  <a:pt x="2644691" y="926328"/>
                  <a:pt x="2655303" y="924750"/>
                  <a:pt x="2665743" y="921596"/>
                </a:cubicBezTo>
                <a:cubicBezTo>
                  <a:pt x="2676182" y="918441"/>
                  <a:pt x="2689490" y="911012"/>
                  <a:pt x="2705666" y="899311"/>
                </a:cubicBezTo>
                <a:lnTo>
                  <a:pt x="2705666" y="920993"/>
                </a:lnTo>
                <a:lnTo>
                  <a:pt x="2735780" y="920993"/>
                </a:lnTo>
                <a:lnTo>
                  <a:pt x="2735780" y="787973"/>
                </a:lnTo>
                <a:cubicBezTo>
                  <a:pt x="2735780" y="765373"/>
                  <a:pt x="2729098" y="748710"/>
                  <a:pt x="2715732" y="737983"/>
                </a:cubicBezTo>
                <a:cubicBezTo>
                  <a:pt x="2702368" y="727257"/>
                  <a:pt x="2681287" y="721894"/>
                  <a:pt x="2652492" y="721894"/>
                </a:cubicBezTo>
                <a:close/>
                <a:moveTo>
                  <a:pt x="1566642" y="721894"/>
                </a:moveTo>
                <a:cubicBezTo>
                  <a:pt x="1546795" y="721894"/>
                  <a:pt x="1526146" y="724819"/>
                  <a:pt x="1504693" y="730670"/>
                </a:cubicBezTo>
                <a:lnTo>
                  <a:pt x="1504693" y="762161"/>
                </a:lnTo>
                <a:lnTo>
                  <a:pt x="1506069" y="762161"/>
                </a:lnTo>
                <a:cubicBezTo>
                  <a:pt x="1527866" y="752983"/>
                  <a:pt x="1547656" y="748394"/>
                  <a:pt x="1565438" y="748394"/>
                </a:cubicBezTo>
                <a:cubicBezTo>
                  <a:pt x="1585629" y="748394"/>
                  <a:pt x="1599740" y="751635"/>
                  <a:pt x="1607770" y="758117"/>
                </a:cubicBezTo>
                <a:cubicBezTo>
                  <a:pt x="1615800" y="764599"/>
                  <a:pt x="1619816" y="774608"/>
                  <a:pt x="1619816" y="788146"/>
                </a:cubicBezTo>
                <a:lnTo>
                  <a:pt x="1619816" y="793996"/>
                </a:lnTo>
                <a:cubicBezTo>
                  <a:pt x="1565782" y="796176"/>
                  <a:pt x="1530247" y="802973"/>
                  <a:pt x="1513211" y="814388"/>
                </a:cubicBezTo>
                <a:cubicBezTo>
                  <a:pt x="1496174" y="825803"/>
                  <a:pt x="1487656" y="842810"/>
                  <a:pt x="1487656" y="865411"/>
                </a:cubicBezTo>
                <a:cubicBezTo>
                  <a:pt x="1487656" y="883078"/>
                  <a:pt x="1493392" y="897647"/>
                  <a:pt x="1504865" y="909120"/>
                </a:cubicBezTo>
                <a:cubicBezTo>
                  <a:pt x="1516337" y="920592"/>
                  <a:pt x="1530734" y="926328"/>
                  <a:pt x="1548057" y="926328"/>
                </a:cubicBezTo>
                <a:cubicBezTo>
                  <a:pt x="1558841" y="926328"/>
                  <a:pt x="1569453" y="924750"/>
                  <a:pt x="1579893" y="921596"/>
                </a:cubicBezTo>
                <a:cubicBezTo>
                  <a:pt x="1590332" y="918441"/>
                  <a:pt x="1603640" y="911012"/>
                  <a:pt x="1619816" y="899311"/>
                </a:cubicBezTo>
                <a:lnTo>
                  <a:pt x="1619816" y="920993"/>
                </a:lnTo>
                <a:lnTo>
                  <a:pt x="1649930" y="920993"/>
                </a:lnTo>
                <a:lnTo>
                  <a:pt x="1649930" y="787973"/>
                </a:lnTo>
                <a:cubicBezTo>
                  <a:pt x="1649930" y="765373"/>
                  <a:pt x="1643248" y="748710"/>
                  <a:pt x="1629883" y="737983"/>
                </a:cubicBezTo>
                <a:cubicBezTo>
                  <a:pt x="1616518" y="727257"/>
                  <a:pt x="1595438" y="721894"/>
                  <a:pt x="1566642" y="721894"/>
                </a:cubicBezTo>
                <a:close/>
                <a:moveTo>
                  <a:pt x="1185642" y="721894"/>
                </a:moveTo>
                <a:cubicBezTo>
                  <a:pt x="1165796" y="721894"/>
                  <a:pt x="1145146" y="724819"/>
                  <a:pt x="1123693" y="730670"/>
                </a:cubicBezTo>
                <a:lnTo>
                  <a:pt x="1123693" y="762161"/>
                </a:lnTo>
                <a:lnTo>
                  <a:pt x="1125069" y="762161"/>
                </a:lnTo>
                <a:cubicBezTo>
                  <a:pt x="1146866" y="752983"/>
                  <a:pt x="1166656" y="748394"/>
                  <a:pt x="1184438" y="748394"/>
                </a:cubicBezTo>
                <a:cubicBezTo>
                  <a:pt x="1204629" y="748394"/>
                  <a:pt x="1218740" y="751635"/>
                  <a:pt x="1226770" y="758117"/>
                </a:cubicBezTo>
                <a:cubicBezTo>
                  <a:pt x="1234801" y="764599"/>
                  <a:pt x="1238816" y="774608"/>
                  <a:pt x="1238816" y="788146"/>
                </a:cubicBezTo>
                <a:lnTo>
                  <a:pt x="1238816" y="793996"/>
                </a:lnTo>
                <a:cubicBezTo>
                  <a:pt x="1184782" y="796176"/>
                  <a:pt x="1149247" y="802973"/>
                  <a:pt x="1132211" y="814388"/>
                </a:cubicBezTo>
                <a:cubicBezTo>
                  <a:pt x="1115175" y="825803"/>
                  <a:pt x="1106656" y="842810"/>
                  <a:pt x="1106656" y="865411"/>
                </a:cubicBezTo>
                <a:cubicBezTo>
                  <a:pt x="1106656" y="883078"/>
                  <a:pt x="1112392" y="897647"/>
                  <a:pt x="1123865" y="909120"/>
                </a:cubicBezTo>
                <a:cubicBezTo>
                  <a:pt x="1135337" y="920592"/>
                  <a:pt x="1149734" y="926328"/>
                  <a:pt x="1167058" y="926328"/>
                </a:cubicBezTo>
                <a:cubicBezTo>
                  <a:pt x="1177841" y="926328"/>
                  <a:pt x="1188453" y="924750"/>
                  <a:pt x="1198893" y="921596"/>
                </a:cubicBezTo>
                <a:cubicBezTo>
                  <a:pt x="1209332" y="918441"/>
                  <a:pt x="1222640" y="911012"/>
                  <a:pt x="1238816" y="899311"/>
                </a:cubicBezTo>
                <a:lnTo>
                  <a:pt x="1238816" y="920993"/>
                </a:lnTo>
                <a:lnTo>
                  <a:pt x="1268930" y="920993"/>
                </a:lnTo>
                <a:lnTo>
                  <a:pt x="1268930" y="787973"/>
                </a:lnTo>
                <a:cubicBezTo>
                  <a:pt x="1268930" y="765373"/>
                  <a:pt x="1262248" y="748710"/>
                  <a:pt x="1248883" y="737983"/>
                </a:cubicBezTo>
                <a:cubicBezTo>
                  <a:pt x="1235518" y="727257"/>
                  <a:pt x="1214437" y="721894"/>
                  <a:pt x="1185642" y="721894"/>
                </a:cubicBezTo>
                <a:close/>
                <a:moveTo>
                  <a:pt x="1402015" y="721722"/>
                </a:moveTo>
                <a:cubicBezTo>
                  <a:pt x="1372991" y="721722"/>
                  <a:pt x="1349932" y="730842"/>
                  <a:pt x="1332838" y="749083"/>
                </a:cubicBezTo>
                <a:cubicBezTo>
                  <a:pt x="1315744" y="767324"/>
                  <a:pt x="1307198" y="792333"/>
                  <a:pt x="1307198" y="824111"/>
                </a:cubicBezTo>
                <a:cubicBezTo>
                  <a:pt x="1307198" y="856577"/>
                  <a:pt x="1315486" y="881586"/>
                  <a:pt x="1332064" y="899139"/>
                </a:cubicBezTo>
                <a:cubicBezTo>
                  <a:pt x="1348641" y="916691"/>
                  <a:pt x="1371901" y="925467"/>
                  <a:pt x="1401843" y="925467"/>
                </a:cubicBezTo>
                <a:cubicBezTo>
                  <a:pt x="1405629" y="925467"/>
                  <a:pt x="1409243" y="925295"/>
                  <a:pt x="1412684" y="924951"/>
                </a:cubicBezTo>
                <a:cubicBezTo>
                  <a:pt x="1413373" y="929999"/>
                  <a:pt x="1413717" y="935161"/>
                  <a:pt x="1413717" y="940439"/>
                </a:cubicBezTo>
                <a:cubicBezTo>
                  <a:pt x="1413717" y="960171"/>
                  <a:pt x="1401786" y="970037"/>
                  <a:pt x="1377924" y="970037"/>
                </a:cubicBezTo>
                <a:cubicBezTo>
                  <a:pt x="1370008" y="970037"/>
                  <a:pt x="1360715" y="967972"/>
                  <a:pt x="1350046" y="963842"/>
                </a:cubicBezTo>
                <a:lnTo>
                  <a:pt x="1348842" y="963842"/>
                </a:lnTo>
                <a:lnTo>
                  <a:pt x="1348842" y="989482"/>
                </a:lnTo>
                <a:cubicBezTo>
                  <a:pt x="1360199" y="992350"/>
                  <a:pt x="1371327" y="993784"/>
                  <a:pt x="1382226" y="993784"/>
                </a:cubicBezTo>
                <a:cubicBezTo>
                  <a:pt x="1399319" y="993784"/>
                  <a:pt x="1412856" y="988794"/>
                  <a:pt x="1422837" y="978813"/>
                </a:cubicBezTo>
                <a:cubicBezTo>
                  <a:pt x="1432818" y="968832"/>
                  <a:pt x="1437808" y="955008"/>
                  <a:pt x="1437808" y="937341"/>
                </a:cubicBezTo>
                <a:cubicBezTo>
                  <a:pt x="1437808" y="931605"/>
                  <a:pt x="1437407" y="925812"/>
                  <a:pt x="1436604" y="919961"/>
                </a:cubicBezTo>
                <a:cubicBezTo>
                  <a:pt x="1445323" y="916978"/>
                  <a:pt x="1454042" y="913364"/>
                  <a:pt x="1462760" y="909120"/>
                </a:cubicBezTo>
                <a:lnTo>
                  <a:pt x="1462760" y="876080"/>
                </a:lnTo>
                <a:lnTo>
                  <a:pt x="1461384" y="876080"/>
                </a:lnTo>
                <a:cubicBezTo>
                  <a:pt x="1440504" y="891567"/>
                  <a:pt x="1420485" y="899311"/>
                  <a:pt x="1401327" y="899311"/>
                </a:cubicBezTo>
                <a:cubicBezTo>
                  <a:pt x="1381365" y="899311"/>
                  <a:pt x="1365907" y="892886"/>
                  <a:pt x="1354951" y="880038"/>
                </a:cubicBezTo>
                <a:cubicBezTo>
                  <a:pt x="1343995" y="867189"/>
                  <a:pt x="1338517" y="848547"/>
                  <a:pt x="1338517" y="824111"/>
                </a:cubicBezTo>
                <a:cubicBezTo>
                  <a:pt x="1338517" y="799675"/>
                  <a:pt x="1344024" y="780861"/>
                  <a:pt x="1355037" y="767668"/>
                </a:cubicBezTo>
                <a:cubicBezTo>
                  <a:pt x="1366050" y="754475"/>
                  <a:pt x="1381480" y="747878"/>
                  <a:pt x="1401327" y="747878"/>
                </a:cubicBezTo>
                <a:cubicBezTo>
                  <a:pt x="1419912" y="747878"/>
                  <a:pt x="1439931" y="755737"/>
                  <a:pt x="1461384" y="771454"/>
                </a:cubicBezTo>
                <a:lnTo>
                  <a:pt x="1462760" y="771454"/>
                </a:lnTo>
                <a:lnTo>
                  <a:pt x="1462760" y="737725"/>
                </a:lnTo>
                <a:cubicBezTo>
                  <a:pt x="1441422" y="727056"/>
                  <a:pt x="1421174" y="721722"/>
                  <a:pt x="1402015" y="721722"/>
                </a:cubicBezTo>
                <a:close/>
                <a:moveTo>
                  <a:pt x="582865" y="721722"/>
                </a:moveTo>
                <a:cubicBezTo>
                  <a:pt x="553841" y="721722"/>
                  <a:pt x="530782" y="730842"/>
                  <a:pt x="513688" y="749083"/>
                </a:cubicBezTo>
                <a:cubicBezTo>
                  <a:pt x="496594" y="767324"/>
                  <a:pt x="488048" y="792333"/>
                  <a:pt x="488048" y="824111"/>
                </a:cubicBezTo>
                <a:cubicBezTo>
                  <a:pt x="488048" y="856577"/>
                  <a:pt x="496336" y="881586"/>
                  <a:pt x="512914" y="899139"/>
                </a:cubicBezTo>
                <a:cubicBezTo>
                  <a:pt x="529491" y="916691"/>
                  <a:pt x="552751" y="925467"/>
                  <a:pt x="582693" y="925467"/>
                </a:cubicBezTo>
                <a:cubicBezTo>
                  <a:pt x="600016" y="925467"/>
                  <a:pt x="620322" y="920018"/>
                  <a:pt x="643610" y="909120"/>
                </a:cubicBezTo>
                <a:lnTo>
                  <a:pt x="643610" y="876080"/>
                </a:lnTo>
                <a:lnTo>
                  <a:pt x="642234" y="876080"/>
                </a:lnTo>
                <a:cubicBezTo>
                  <a:pt x="621354" y="891567"/>
                  <a:pt x="601335" y="899311"/>
                  <a:pt x="582177" y="899311"/>
                </a:cubicBezTo>
                <a:cubicBezTo>
                  <a:pt x="562215" y="899311"/>
                  <a:pt x="546756" y="892886"/>
                  <a:pt x="535801" y="880038"/>
                </a:cubicBezTo>
                <a:cubicBezTo>
                  <a:pt x="524845" y="867189"/>
                  <a:pt x="519367" y="848547"/>
                  <a:pt x="519367" y="824111"/>
                </a:cubicBezTo>
                <a:cubicBezTo>
                  <a:pt x="519367" y="799675"/>
                  <a:pt x="524873" y="780861"/>
                  <a:pt x="535887" y="767668"/>
                </a:cubicBezTo>
                <a:cubicBezTo>
                  <a:pt x="546900" y="754475"/>
                  <a:pt x="562330" y="747878"/>
                  <a:pt x="582177" y="747878"/>
                </a:cubicBezTo>
                <a:cubicBezTo>
                  <a:pt x="600762" y="747878"/>
                  <a:pt x="620781" y="755737"/>
                  <a:pt x="642234" y="771454"/>
                </a:cubicBezTo>
                <a:lnTo>
                  <a:pt x="643610" y="771454"/>
                </a:lnTo>
                <a:lnTo>
                  <a:pt x="643610" y="737725"/>
                </a:lnTo>
                <a:cubicBezTo>
                  <a:pt x="622272" y="727056"/>
                  <a:pt x="602024" y="721722"/>
                  <a:pt x="582865" y="721722"/>
                </a:cubicBezTo>
                <a:close/>
                <a:moveTo>
                  <a:pt x="2334260" y="721033"/>
                </a:moveTo>
                <a:cubicBezTo>
                  <a:pt x="2306039" y="721033"/>
                  <a:pt x="2283382" y="730412"/>
                  <a:pt x="2266288" y="749169"/>
                </a:cubicBezTo>
                <a:cubicBezTo>
                  <a:pt x="2249194" y="767926"/>
                  <a:pt x="2240648" y="793193"/>
                  <a:pt x="2240648" y="824971"/>
                </a:cubicBezTo>
                <a:cubicBezTo>
                  <a:pt x="2240648" y="856979"/>
                  <a:pt x="2249567" y="881730"/>
                  <a:pt x="2267406" y="899225"/>
                </a:cubicBezTo>
                <a:cubicBezTo>
                  <a:pt x="2285246" y="916720"/>
                  <a:pt x="2310341" y="925467"/>
                  <a:pt x="2342692" y="925467"/>
                </a:cubicBezTo>
                <a:cubicBezTo>
                  <a:pt x="2360819" y="925467"/>
                  <a:pt x="2383706" y="919961"/>
                  <a:pt x="2411354" y="908947"/>
                </a:cubicBezTo>
                <a:lnTo>
                  <a:pt x="2411354" y="876080"/>
                </a:lnTo>
                <a:lnTo>
                  <a:pt x="2409977" y="876080"/>
                </a:lnTo>
                <a:cubicBezTo>
                  <a:pt x="2387721" y="891567"/>
                  <a:pt x="2365465" y="899311"/>
                  <a:pt x="2343209" y="899311"/>
                </a:cubicBezTo>
                <a:cubicBezTo>
                  <a:pt x="2320838" y="899311"/>
                  <a:pt x="2303314" y="893030"/>
                  <a:pt x="2290638" y="880468"/>
                </a:cubicBezTo>
                <a:cubicBezTo>
                  <a:pt x="2277961" y="867906"/>
                  <a:pt x="2271622" y="849923"/>
                  <a:pt x="2271622" y="826520"/>
                </a:cubicBezTo>
                <a:lnTo>
                  <a:pt x="2415311" y="826520"/>
                </a:lnTo>
                <a:lnTo>
                  <a:pt x="2415311" y="809828"/>
                </a:lnTo>
                <a:cubicBezTo>
                  <a:pt x="2415311" y="781377"/>
                  <a:pt x="2408228" y="759465"/>
                  <a:pt x="2394059" y="744092"/>
                </a:cubicBezTo>
                <a:cubicBezTo>
                  <a:pt x="2379891" y="728720"/>
                  <a:pt x="2359958" y="721033"/>
                  <a:pt x="2334260" y="721033"/>
                </a:cubicBezTo>
                <a:close/>
                <a:moveTo>
                  <a:pt x="2115590" y="721033"/>
                </a:moveTo>
                <a:cubicBezTo>
                  <a:pt x="2091728" y="721033"/>
                  <a:pt x="2071738" y="730354"/>
                  <a:pt x="2055619" y="748997"/>
                </a:cubicBezTo>
                <a:cubicBezTo>
                  <a:pt x="2039501" y="767639"/>
                  <a:pt x="2031442" y="791989"/>
                  <a:pt x="2031442" y="822046"/>
                </a:cubicBezTo>
                <a:cubicBezTo>
                  <a:pt x="2031442" y="852103"/>
                  <a:pt x="2037981" y="875621"/>
                  <a:pt x="2051059" y="892600"/>
                </a:cubicBezTo>
                <a:cubicBezTo>
                  <a:pt x="2064138" y="909578"/>
                  <a:pt x="2082206" y="918068"/>
                  <a:pt x="2105265" y="918068"/>
                </a:cubicBezTo>
                <a:cubicBezTo>
                  <a:pt x="2127980" y="918068"/>
                  <a:pt x="2149720" y="909349"/>
                  <a:pt x="2170484" y="891911"/>
                </a:cubicBezTo>
                <a:lnTo>
                  <a:pt x="2170484" y="911185"/>
                </a:lnTo>
                <a:cubicBezTo>
                  <a:pt x="2170484" y="931031"/>
                  <a:pt x="2165666" y="945400"/>
                  <a:pt x="2156030" y="954291"/>
                </a:cubicBezTo>
                <a:cubicBezTo>
                  <a:pt x="2146393" y="963182"/>
                  <a:pt x="2131651" y="967628"/>
                  <a:pt x="2111804" y="967628"/>
                </a:cubicBezTo>
                <a:cubicBezTo>
                  <a:pt x="2092187" y="967628"/>
                  <a:pt x="2072340" y="963498"/>
                  <a:pt x="2052264" y="955238"/>
                </a:cubicBezTo>
                <a:lnTo>
                  <a:pt x="2050887" y="955238"/>
                </a:lnTo>
                <a:lnTo>
                  <a:pt x="2050887" y="986557"/>
                </a:lnTo>
                <a:cubicBezTo>
                  <a:pt x="2070504" y="991949"/>
                  <a:pt x="2090237" y="994645"/>
                  <a:pt x="2110084" y="994645"/>
                </a:cubicBezTo>
                <a:cubicBezTo>
                  <a:pt x="2170542" y="994645"/>
                  <a:pt x="2200771" y="962752"/>
                  <a:pt x="2200771" y="898967"/>
                </a:cubicBezTo>
                <a:lnTo>
                  <a:pt x="2200771" y="726540"/>
                </a:lnTo>
                <a:lnTo>
                  <a:pt x="2172722" y="726540"/>
                </a:lnTo>
                <a:lnTo>
                  <a:pt x="2170484" y="736349"/>
                </a:lnTo>
                <a:cubicBezTo>
                  <a:pt x="2152702" y="726138"/>
                  <a:pt x="2134404" y="721033"/>
                  <a:pt x="2115590" y="721033"/>
                </a:cubicBezTo>
                <a:close/>
                <a:moveTo>
                  <a:pt x="1777853" y="721033"/>
                </a:moveTo>
                <a:cubicBezTo>
                  <a:pt x="1750434" y="721033"/>
                  <a:pt x="1728637" y="730268"/>
                  <a:pt x="1712461" y="748739"/>
                </a:cubicBezTo>
                <a:cubicBezTo>
                  <a:pt x="1696286" y="767209"/>
                  <a:pt x="1688198" y="792276"/>
                  <a:pt x="1688198" y="823939"/>
                </a:cubicBezTo>
                <a:cubicBezTo>
                  <a:pt x="1688198" y="855602"/>
                  <a:pt x="1696228" y="880582"/>
                  <a:pt x="1712289" y="898881"/>
                </a:cubicBezTo>
                <a:cubicBezTo>
                  <a:pt x="1728350" y="917179"/>
                  <a:pt x="1750205" y="926328"/>
                  <a:pt x="1777853" y="926328"/>
                </a:cubicBezTo>
                <a:cubicBezTo>
                  <a:pt x="1805386" y="926328"/>
                  <a:pt x="1827212" y="917236"/>
                  <a:pt x="1843330" y="899053"/>
                </a:cubicBezTo>
                <a:cubicBezTo>
                  <a:pt x="1859448" y="880869"/>
                  <a:pt x="1867508" y="855831"/>
                  <a:pt x="1867508" y="823939"/>
                </a:cubicBezTo>
                <a:cubicBezTo>
                  <a:pt x="1867508" y="792046"/>
                  <a:pt x="1859420" y="766922"/>
                  <a:pt x="1843244" y="748567"/>
                </a:cubicBezTo>
                <a:cubicBezTo>
                  <a:pt x="1827068" y="730211"/>
                  <a:pt x="1805271" y="721033"/>
                  <a:pt x="1777853" y="721033"/>
                </a:cubicBezTo>
                <a:close/>
                <a:moveTo>
                  <a:pt x="997198" y="721033"/>
                </a:moveTo>
                <a:cubicBezTo>
                  <a:pt x="976319" y="721033"/>
                  <a:pt x="954808" y="730039"/>
                  <a:pt x="932667" y="748050"/>
                </a:cubicBezTo>
                <a:lnTo>
                  <a:pt x="932667" y="726540"/>
                </a:lnTo>
                <a:lnTo>
                  <a:pt x="902381" y="726540"/>
                </a:lnTo>
                <a:lnTo>
                  <a:pt x="902381" y="992752"/>
                </a:lnTo>
                <a:lnTo>
                  <a:pt x="932667" y="992752"/>
                </a:lnTo>
                <a:lnTo>
                  <a:pt x="932667" y="909808"/>
                </a:lnTo>
                <a:cubicBezTo>
                  <a:pt x="950220" y="919789"/>
                  <a:pt x="968231" y="924779"/>
                  <a:pt x="986701" y="924779"/>
                </a:cubicBezTo>
                <a:cubicBezTo>
                  <a:pt x="1010907" y="924779"/>
                  <a:pt x="1031213" y="915200"/>
                  <a:pt x="1047618" y="896041"/>
                </a:cubicBezTo>
                <a:cubicBezTo>
                  <a:pt x="1064023" y="876883"/>
                  <a:pt x="1072226" y="851988"/>
                  <a:pt x="1072226" y="821357"/>
                </a:cubicBezTo>
                <a:cubicBezTo>
                  <a:pt x="1072226" y="790153"/>
                  <a:pt x="1065458" y="765631"/>
                  <a:pt x="1051920" y="747792"/>
                </a:cubicBezTo>
                <a:cubicBezTo>
                  <a:pt x="1038383" y="729953"/>
                  <a:pt x="1020142" y="721033"/>
                  <a:pt x="997198" y="721033"/>
                </a:cubicBezTo>
                <a:close/>
                <a:moveTo>
                  <a:pt x="368153" y="721033"/>
                </a:moveTo>
                <a:cubicBezTo>
                  <a:pt x="340734" y="721033"/>
                  <a:pt x="318937" y="730268"/>
                  <a:pt x="302761" y="748739"/>
                </a:cubicBezTo>
                <a:cubicBezTo>
                  <a:pt x="286586" y="767209"/>
                  <a:pt x="278498" y="792276"/>
                  <a:pt x="278498" y="823939"/>
                </a:cubicBezTo>
                <a:cubicBezTo>
                  <a:pt x="278498" y="855602"/>
                  <a:pt x="286528" y="880582"/>
                  <a:pt x="302589" y="898881"/>
                </a:cubicBezTo>
                <a:cubicBezTo>
                  <a:pt x="318650" y="917179"/>
                  <a:pt x="340505" y="926328"/>
                  <a:pt x="368153" y="926328"/>
                </a:cubicBezTo>
                <a:cubicBezTo>
                  <a:pt x="395686" y="926328"/>
                  <a:pt x="417512" y="917236"/>
                  <a:pt x="433630" y="899053"/>
                </a:cubicBezTo>
                <a:cubicBezTo>
                  <a:pt x="449748" y="880869"/>
                  <a:pt x="457808" y="855831"/>
                  <a:pt x="457808" y="823939"/>
                </a:cubicBezTo>
                <a:cubicBezTo>
                  <a:pt x="457808" y="792046"/>
                  <a:pt x="449720" y="766922"/>
                  <a:pt x="433544" y="748567"/>
                </a:cubicBezTo>
                <a:cubicBezTo>
                  <a:pt x="417368" y="730211"/>
                  <a:pt x="395571" y="721033"/>
                  <a:pt x="368153" y="721033"/>
                </a:cubicBezTo>
                <a:close/>
                <a:moveTo>
                  <a:pt x="2788675" y="650135"/>
                </a:moveTo>
                <a:lnTo>
                  <a:pt x="2788675" y="920993"/>
                </a:lnTo>
                <a:lnTo>
                  <a:pt x="2818961" y="920993"/>
                </a:lnTo>
                <a:lnTo>
                  <a:pt x="2818961" y="650135"/>
                </a:lnTo>
                <a:close/>
                <a:moveTo>
                  <a:pt x="1622053" y="640155"/>
                </a:moveTo>
                <a:cubicBezTo>
                  <a:pt x="1620906" y="660116"/>
                  <a:pt x="1614653" y="670097"/>
                  <a:pt x="1603296" y="670097"/>
                </a:cubicBezTo>
                <a:cubicBezTo>
                  <a:pt x="1597330" y="670097"/>
                  <a:pt x="1588841" y="664820"/>
                  <a:pt x="1577828" y="654265"/>
                </a:cubicBezTo>
                <a:cubicBezTo>
                  <a:pt x="1568650" y="645432"/>
                  <a:pt x="1558325" y="641015"/>
                  <a:pt x="1546853" y="641015"/>
                </a:cubicBezTo>
                <a:cubicBezTo>
                  <a:pt x="1535151" y="641015"/>
                  <a:pt x="1525515" y="645604"/>
                  <a:pt x="1517943" y="654782"/>
                </a:cubicBezTo>
                <a:cubicBezTo>
                  <a:pt x="1510371" y="663959"/>
                  <a:pt x="1506069" y="676751"/>
                  <a:pt x="1505037" y="693156"/>
                </a:cubicBezTo>
                <a:lnTo>
                  <a:pt x="1525859" y="693156"/>
                </a:lnTo>
                <a:cubicBezTo>
                  <a:pt x="1527121" y="673194"/>
                  <a:pt x="1533373" y="663214"/>
                  <a:pt x="1544616" y="663214"/>
                </a:cubicBezTo>
                <a:cubicBezTo>
                  <a:pt x="1548057" y="663214"/>
                  <a:pt x="1551126" y="664074"/>
                  <a:pt x="1553822" y="665795"/>
                </a:cubicBezTo>
                <a:cubicBezTo>
                  <a:pt x="1556518" y="667516"/>
                  <a:pt x="1561881" y="671875"/>
                  <a:pt x="1569912" y="678873"/>
                </a:cubicBezTo>
                <a:cubicBezTo>
                  <a:pt x="1580237" y="687821"/>
                  <a:pt x="1590619" y="692296"/>
                  <a:pt x="1601059" y="692296"/>
                </a:cubicBezTo>
                <a:cubicBezTo>
                  <a:pt x="1612875" y="692296"/>
                  <a:pt x="1622540" y="687707"/>
                  <a:pt x="1630055" y="678529"/>
                </a:cubicBezTo>
                <a:cubicBezTo>
                  <a:pt x="1637569" y="669351"/>
                  <a:pt x="1641842" y="656560"/>
                  <a:pt x="1642875" y="640155"/>
                </a:cubicBezTo>
                <a:close/>
                <a:moveTo>
                  <a:pt x="1772216" y="399160"/>
                </a:moveTo>
                <a:lnTo>
                  <a:pt x="1772216" y="455603"/>
                </a:lnTo>
                <a:cubicBezTo>
                  <a:pt x="1752369" y="471435"/>
                  <a:pt x="1732866" y="479350"/>
                  <a:pt x="1713708" y="479350"/>
                </a:cubicBezTo>
                <a:cubicBezTo>
                  <a:pt x="1685486" y="479350"/>
                  <a:pt x="1671375" y="467706"/>
                  <a:pt x="1671375" y="444418"/>
                </a:cubicBezTo>
                <a:cubicBezTo>
                  <a:pt x="1671375" y="431225"/>
                  <a:pt x="1677484" y="420871"/>
                  <a:pt x="1689702" y="413357"/>
                </a:cubicBezTo>
                <a:cubicBezTo>
                  <a:pt x="1701920" y="405843"/>
                  <a:pt x="1729425" y="401110"/>
                  <a:pt x="1772216" y="399160"/>
                </a:cubicBezTo>
                <a:close/>
                <a:moveTo>
                  <a:pt x="1372166" y="399160"/>
                </a:moveTo>
                <a:lnTo>
                  <a:pt x="1372166" y="455603"/>
                </a:lnTo>
                <a:cubicBezTo>
                  <a:pt x="1352319" y="471435"/>
                  <a:pt x="1332816" y="479350"/>
                  <a:pt x="1313658" y="479350"/>
                </a:cubicBezTo>
                <a:cubicBezTo>
                  <a:pt x="1285436" y="479350"/>
                  <a:pt x="1271325" y="467706"/>
                  <a:pt x="1271325" y="444418"/>
                </a:cubicBezTo>
                <a:cubicBezTo>
                  <a:pt x="1271325" y="431225"/>
                  <a:pt x="1277434" y="420871"/>
                  <a:pt x="1289652" y="413357"/>
                </a:cubicBezTo>
                <a:cubicBezTo>
                  <a:pt x="1301870" y="405843"/>
                  <a:pt x="1329375" y="401110"/>
                  <a:pt x="1372166" y="399160"/>
                </a:cubicBezTo>
                <a:close/>
                <a:moveTo>
                  <a:pt x="2066184" y="328950"/>
                </a:moveTo>
                <a:cubicBezTo>
                  <a:pt x="2080983" y="328950"/>
                  <a:pt x="2096872" y="332851"/>
                  <a:pt x="2113851" y="340652"/>
                </a:cubicBezTo>
                <a:lnTo>
                  <a:pt x="2113851" y="455775"/>
                </a:lnTo>
                <a:cubicBezTo>
                  <a:pt x="2096298" y="471033"/>
                  <a:pt x="2077713" y="478662"/>
                  <a:pt x="2058096" y="478662"/>
                </a:cubicBezTo>
                <a:cubicBezTo>
                  <a:pt x="2023106" y="478662"/>
                  <a:pt x="2005611" y="454226"/>
                  <a:pt x="2005611" y="405355"/>
                </a:cubicBezTo>
                <a:cubicBezTo>
                  <a:pt x="2005611" y="381149"/>
                  <a:pt x="2010945" y="362363"/>
                  <a:pt x="2021614" y="348998"/>
                </a:cubicBezTo>
                <a:cubicBezTo>
                  <a:pt x="2032284" y="335633"/>
                  <a:pt x="2047140" y="328950"/>
                  <a:pt x="2066184" y="328950"/>
                </a:cubicBezTo>
                <a:close/>
                <a:moveTo>
                  <a:pt x="2284915" y="326541"/>
                </a:moveTo>
                <a:cubicBezTo>
                  <a:pt x="2319446" y="326541"/>
                  <a:pt x="2337170" y="345872"/>
                  <a:pt x="2338088" y="384533"/>
                </a:cubicBezTo>
                <a:lnTo>
                  <a:pt x="2223998" y="384533"/>
                </a:lnTo>
                <a:cubicBezTo>
                  <a:pt x="2225604" y="366522"/>
                  <a:pt x="2231798" y="352354"/>
                  <a:pt x="2242582" y="342029"/>
                </a:cubicBezTo>
                <a:cubicBezTo>
                  <a:pt x="2253366" y="331704"/>
                  <a:pt x="2267477" y="326541"/>
                  <a:pt x="2284915" y="326541"/>
                </a:cubicBezTo>
                <a:close/>
                <a:moveTo>
                  <a:pt x="1433320" y="307440"/>
                </a:moveTo>
                <a:lnTo>
                  <a:pt x="1506627" y="405355"/>
                </a:lnTo>
                <a:lnTo>
                  <a:pt x="1432632" y="501893"/>
                </a:lnTo>
                <a:lnTo>
                  <a:pt x="1466532" y="501893"/>
                </a:lnTo>
                <a:lnTo>
                  <a:pt x="1522803" y="426349"/>
                </a:lnTo>
                <a:lnTo>
                  <a:pt x="1577697" y="501893"/>
                </a:lnTo>
                <a:lnTo>
                  <a:pt x="1614351" y="501893"/>
                </a:lnTo>
                <a:lnTo>
                  <a:pt x="1540700" y="403462"/>
                </a:lnTo>
                <a:lnTo>
                  <a:pt x="1614351" y="307440"/>
                </a:lnTo>
                <a:lnTo>
                  <a:pt x="1580279" y="307440"/>
                </a:lnTo>
                <a:lnTo>
                  <a:pt x="1524524" y="382468"/>
                </a:lnTo>
                <a:lnTo>
                  <a:pt x="1469974" y="307440"/>
                </a:lnTo>
                <a:close/>
                <a:moveTo>
                  <a:pt x="1719042" y="302794"/>
                </a:moveTo>
                <a:cubicBezTo>
                  <a:pt x="1699196" y="302794"/>
                  <a:pt x="1678546" y="305719"/>
                  <a:pt x="1657093" y="311570"/>
                </a:cubicBezTo>
                <a:lnTo>
                  <a:pt x="1657093" y="343061"/>
                </a:lnTo>
                <a:lnTo>
                  <a:pt x="1658469" y="343061"/>
                </a:lnTo>
                <a:cubicBezTo>
                  <a:pt x="1680266" y="333883"/>
                  <a:pt x="1700056" y="329294"/>
                  <a:pt x="1717838" y="329294"/>
                </a:cubicBezTo>
                <a:cubicBezTo>
                  <a:pt x="1738029" y="329294"/>
                  <a:pt x="1752140" y="332535"/>
                  <a:pt x="1760170" y="339017"/>
                </a:cubicBezTo>
                <a:cubicBezTo>
                  <a:pt x="1768201" y="345499"/>
                  <a:pt x="1772216" y="355508"/>
                  <a:pt x="1772216" y="369046"/>
                </a:cubicBezTo>
                <a:lnTo>
                  <a:pt x="1772216" y="374896"/>
                </a:lnTo>
                <a:cubicBezTo>
                  <a:pt x="1718182" y="377076"/>
                  <a:pt x="1682647" y="383873"/>
                  <a:pt x="1665611" y="395288"/>
                </a:cubicBezTo>
                <a:cubicBezTo>
                  <a:pt x="1648574" y="406703"/>
                  <a:pt x="1640056" y="423710"/>
                  <a:pt x="1640056" y="446311"/>
                </a:cubicBezTo>
                <a:cubicBezTo>
                  <a:pt x="1640056" y="463978"/>
                  <a:pt x="1645792" y="478547"/>
                  <a:pt x="1657265" y="490020"/>
                </a:cubicBezTo>
                <a:cubicBezTo>
                  <a:pt x="1668737" y="501492"/>
                  <a:pt x="1683134" y="507228"/>
                  <a:pt x="1700457" y="507228"/>
                </a:cubicBezTo>
                <a:cubicBezTo>
                  <a:pt x="1711241" y="507228"/>
                  <a:pt x="1721853" y="505650"/>
                  <a:pt x="1732293" y="502496"/>
                </a:cubicBezTo>
                <a:cubicBezTo>
                  <a:pt x="1742732" y="499341"/>
                  <a:pt x="1756040" y="491912"/>
                  <a:pt x="1772216" y="480211"/>
                </a:cubicBezTo>
                <a:lnTo>
                  <a:pt x="1772216" y="501893"/>
                </a:lnTo>
                <a:lnTo>
                  <a:pt x="1802330" y="501893"/>
                </a:lnTo>
                <a:lnTo>
                  <a:pt x="1802330" y="368873"/>
                </a:lnTo>
                <a:cubicBezTo>
                  <a:pt x="1802330" y="346273"/>
                  <a:pt x="1795648" y="329610"/>
                  <a:pt x="1782283" y="318883"/>
                </a:cubicBezTo>
                <a:cubicBezTo>
                  <a:pt x="1768918" y="308157"/>
                  <a:pt x="1747838" y="302794"/>
                  <a:pt x="1719042" y="302794"/>
                </a:cubicBezTo>
                <a:close/>
                <a:moveTo>
                  <a:pt x="1318992" y="302794"/>
                </a:moveTo>
                <a:cubicBezTo>
                  <a:pt x="1299146" y="302794"/>
                  <a:pt x="1278496" y="305719"/>
                  <a:pt x="1257043" y="311570"/>
                </a:cubicBezTo>
                <a:lnTo>
                  <a:pt x="1257043" y="343061"/>
                </a:lnTo>
                <a:lnTo>
                  <a:pt x="1258419" y="343061"/>
                </a:lnTo>
                <a:cubicBezTo>
                  <a:pt x="1280216" y="333883"/>
                  <a:pt x="1300006" y="329294"/>
                  <a:pt x="1317788" y="329294"/>
                </a:cubicBezTo>
                <a:cubicBezTo>
                  <a:pt x="1337979" y="329294"/>
                  <a:pt x="1352090" y="332535"/>
                  <a:pt x="1360120" y="339017"/>
                </a:cubicBezTo>
                <a:cubicBezTo>
                  <a:pt x="1368151" y="345499"/>
                  <a:pt x="1372166" y="355508"/>
                  <a:pt x="1372166" y="369046"/>
                </a:cubicBezTo>
                <a:lnTo>
                  <a:pt x="1372166" y="374896"/>
                </a:lnTo>
                <a:cubicBezTo>
                  <a:pt x="1318132" y="377076"/>
                  <a:pt x="1282597" y="383873"/>
                  <a:pt x="1265561" y="395288"/>
                </a:cubicBezTo>
                <a:cubicBezTo>
                  <a:pt x="1248524" y="406703"/>
                  <a:pt x="1240006" y="423710"/>
                  <a:pt x="1240006" y="446311"/>
                </a:cubicBezTo>
                <a:cubicBezTo>
                  <a:pt x="1240006" y="463978"/>
                  <a:pt x="1245742" y="478547"/>
                  <a:pt x="1257215" y="490020"/>
                </a:cubicBezTo>
                <a:cubicBezTo>
                  <a:pt x="1268687" y="501492"/>
                  <a:pt x="1283084" y="507228"/>
                  <a:pt x="1300407" y="507228"/>
                </a:cubicBezTo>
                <a:cubicBezTo>
                  <a:pt x="1311191" y="507228"/>
                  <a:pt x="1321803" y="505650"/>
                  <a:pt x="1332243" y="502496"/>
                </a:cubicBezTo>
                <a:cubicBezTo>
                  <a:pt x="1342682" y="499341"/>
                  <a:pt x="1355990" y="491912"/>
                  <a:pt x="1372166" y="480211"/>
                </a:cubicBezTo>
                <a:lnTo>
                  <a:pt x="1372166" y="501893"/>
                </a:lnTo>
                <a:lnTo>
                  <a:pt x="1402280" y="501893"/>
                </a:lnTo>
                <a:lnTo>
                  <a:pt x="1402280" y="368873"/>
                </a:lnTo>
                <a:cubicBezTo>
                  <a:pt x="1402280" y="346273"/>
                  <a:pt x="1395598" y="329610"/>
                  <a:pt x="1382233" y="318883"/>
                </a:cubicBezTo>
                <a:cubicBezTo>
                  <a:pt x="1368868" y="308157"/>
                  <a:pt x="1347788" y="302794"/>
                  <a:pt x="1318992" y="302794"/>
                </a:cubicBezTo>
                <a:close/>
                <a:moveTo>
                  <a:pt x="2286636" y="301933"/>
                </a:moveTo>
                <a:cubicBezTo>
                  <a:pt x="2258414" y="301933"/>
                  <a:pt x="2235756" y="311312"/>
                  <a:pt x="2218663" y="330069"/>
                </a:cubicBezTo>
                <a:cubicBezTo>
                  <a:pt x="2201570" y="348826"/>
                  <a:pt x="2193023" y="374093"/>
                  <a:pt x="2193023" y="405871"/>
                </a:cubicBezTo>
                <a:cubicBezTo>
                  <a:pt x="2193023" y="437879"/>
                  <a:pt x="2201942" y="462630"/>
                  <a:pt x="2219782" y="480125"/>
                </a:cubicBezTo>
                <a:cubicBezTo>
                  <a:pt x="2237621" y="497620"/>
                  <a:pt x="2262716" y="506367"/>
                  <a:pt x="2295068" y="506367"/>
                </a:cubicBezTo>
                <a:cubicBezTo>
                  <a:pt x="2313194" y="506367"/>
                  <a:pt x="2336080" y="500861"/>
                  <a:pt x="2363728" y="489847"/>
                </a:cubicBezTo>
                <a:lnTo>
                  <a:pt x="2363728" y="456980"/>
                </a:lnTo>
                <a:lnTo>
                  <a:pt x="2362352" y="456980"/>
                </a:lnTo>
                <a:cubicBezTo>
                  <a:pt x="2340096" y="472467"/>
                  <a:pt x="2317840" y="480211"/>
                  <a:pt x="2295584" y="480211"/>
                </a:cubicBezTo>
                <a:cubicBezTo>
                  <a:pt x="2273213" y="480211"/>
                  <a:pt x="2255690" y="473930"/>
                  <a:pt x="2243013" y="461368"/>
                </a:cubicBezTo>
                <a:cubicBezTo>
                  <a:pt x="2230336" y="448806"/>
                  <a:pt x="2223998" y="430823"/>
                  <a:pt x="2223998" y="407420"/>
                </a:cubicBezTo>
                <a:lnTo>
                  <a:pt x="2367686" y="407420"/>
                </a:lnTo>
                <a:lnTo>
                  <a:pt x="2367686" y="390728"/>
                </a:lnTo>
                <a:cubicBezTo>
                  <a:pt x="2367686" y="362277"/>
                  <a:pt x="2360602" y="340365"/>
                  <a:pt x="2346434" y="324992"/>
                </a:cubicBezTo>
                <a:cubicBezTo>
                  <a:pt x="2332266" y="309620"/>
                  <a:pt x="2312333" y="301933"/>
                  <a:pt x="2286636" y="301933"/>
                </a:cubicBezTo>
                <a:close/>
                <a:moveTo>
                  <a:pt x="848816" y="273368"/>
                </a:moveTo>
                <a:lnTo>
                  <a:pt x="895451" y="401225"/>
                </a:lnTo>
                <a:lnTo>
                  <a:pt x="802354" y="401225"/>
                </a:lnTo>
                <a:close/>
                <a:moveTo>
                  <a:pt x="1122832" y="251513"/>
                </a:moveTo>
                <a:lnTo>
                  <a:pt x="1122832" y="307440"/>
                </a:lnTo>
                <a:lnTo>
                  <a:pt x="1100462" y="307440"/>
                </a:lnTo>
                <a:lnTo>
                  <a:pt x="1100462" y="332220"/>
                </a:lnTo>
                <a:lnTo>
                  <a:pt x="1122660" y="332220"/>
                </a:lnTo>
                <a:lnTo>
                  <a:pt x="1122660" y="439427"/>
                </a:lnTo>
                <a:cubicBezTo>
                  <a:pt x="1122660" y="483595"/>
                  <a:pt x="1142736" y="505679"/>
                  <a:pt x="1182889" y="505679"/>
                </a:cubicBezTo>
                <a:cubicBezTo>
                  <a:pt x="1194705" y="505679"/>
                  <a:pt x="1207440" y="504016"/>
                  <a:pt x="1221091" y="500689"/>
                </a:cubicBezTo>
                <a:lnTo>
                  <a:pt x="1221091" y="473155"/>
                </a:lnTo>
                <a:lnTo>
                  <a:pt x="1220059" y="473155"/>
                </a:lnTo>
                <a:cubicBezTo>
                  <a:pt x="1209849" y="477285"/>
                  <a:pt x="1200499" y="479350"/>
                  <a:pt x="1192009" y="479350"/>
                </a:cubicBezTo>
                <a:cubicBezTo>
                  <a:pt x="1183061" y="479350"/>
                  <a:pt x="1175719" y="477945"/>
                  <a:pt x="1169983" y="475134"/>
                </a:cubicBezTo>
                <a:cubicBezTo>
                  <a:pt x="1164247" y="472324"/>
                  <a:pt x="1159973" y="467907"/>
                  <a:pt x="1157163" y="461884"/>
                </a:cubicBezTo>
                <a:cubicBezTo>
                  <a:pt x="1154352" y="455861"/>
                  <a:pt x="1152947" y="442639"/>
                  <a:pt x="1152947" y="422219"/>
                </a:cubicBezTo>
                <a:lnTo>
                  <a:pt x="1152947" y="332220"/>
                </a:lnTo>
                <a:lnTo>
                  <a:pt x="1221091" y="332220"/>
                </a:lnTo>
                <a:lnTo>
                  <a:pt x="1221091" y="307440"/>
                </a:lnTo>
                <a:lnTo>
                  <a:pt x="1152947" y="307440"/>
                </a:lnTo>
                <a:lnTo>
                  <a:pt x="1152947" y="251513"/>
                </a:lnTo>
                <a:close/>
                <a:moveTo>
                  <a:pt x="829371" y="242565"/>
                </a:moveTo>
                <a:lnTo>
                  <a:pt x="733349" y="501893"/>
                </a:lnTo>
                <a:lnTo>
                  <a:pt x="765873" y="501893"/>
                </a:lnTo>
                <a:lnTo>
                  <a:pt x="792545" y="427898"/>
                </a:lnTo>
                <a:lnTo>
                  <a:pt x="905087" y="427898"/>
                </a:lnTo>
                <a:lnTo>
                  <a:pt x="931760" y="501893"/>
                </a:lnTo>
                <a:lnTo>
                  <a:pt x="966005" y="501893"/>
                </a:lnTo>
                <a:lnTo>
                  <a:pt x="870155" y="242565"/>
                </a:lnTo>
                <a:close/>
                <a:moveTo>
                  <a:pt x="2113851" y="231035"/>
                </a:moveTo>
                <a:lnTo>
                  <a:pt x="2113851" y="317249"/>
                </a:lnTo>
                <a:cubicBezTo>
                  <a:pt x="2094578" y="307038"/>
                  <a:pt x="2076509" y="301933"/>
                  <a:pt x="2059645" y="301933"/>
                </a:cubicBezTo>
                <a:cubicBezTo>
                  <a:pt x="2035553" y="301933"/>
                  <a:pt x="2015305" y="311627"/>
                  <a:pt x="1998900" y="331015"/>
                </a:cubicBezTo>
                <a:cubicBezTo>
                  <a:pt x="1982494" y="350403"/>
                  <a:pt x="1974292" y="375527"/>
                  <a:pt x="1974292" y="406387"/>
                </a:cubicBezTo>
                <a:cubicBezTo>
                  <a:pt x="1974292" y="437592"/>
                  <a:pt x="1981089" y="462200"/>
                  <a:pt x="1994684" y="480211"/>
                </a:cubicBezTo>
                <a:cubicBezTo>
                  <a:pt x="2008278" y="498222"/>
                  <a:pt x="2026548" y="507228"/>
                  <a:pt x="2049492" y="507228"/>
                </a:cubicBezTo>
                <a:cubicBezTo>
                  <a:pt x="2070257" y="507228"/>
                  <a:pt x="2091710" y="498279"/>
                  <a:pt x="2113851" y="480383"/>
                </a:cubicBezTo>
                <a:lnTo>
                  <a:pt x="2113851" y="501893"/>
                </a:lnTo>
                <a:lnTo>
                  <a:pt x="2144137" y="501893"/>
                </a:lnTo>
                <a:lnTo>
                  <a:pt x="2144137" y="231035"/>
                </a:lnTo>
                <a:close/>
                <a:moveTo>
                  <a:pt x="256066" y="0"/>
                </a:moveTo>
                <a:lnTo>
                  <a:pt x="2740417" y="0"/>
                </a:lnTo>
                <a:cubicBezTo>
                  <a:pt x="2881838" y="0"/>
                  <a:pt x="2996483" y="114645"/>
                  <a:pt x="2996483" y="256066"/>
                </a:cubicBezTo>
                <a:lnTo>
                  <a:pt x="2996483" y="1280302"/>
                </a:lnTo>
                <a:cubicBezTo>
                  <a:pt x="2996483" y="1421723"/>
                  <a:pt x="2881838" y="1536368"/>
                  <a:pt x="2740417" y="1536368"/>
                </a:cubicBezTo>
                <a:lnTo>
                  <a:pt x="256066" y="1536368"/>
                </a:lnTo>
                <a:cubicBezTo>
                  <a:pt x="114645" y="1536368"/>
                  <a:pt x="0" y="1421723"/>
                  <a:pt x="0" y="1280302"/>
                </a:cubicBezTo>
                <a:lnTo>
                  <a:pt x="0" y="256066"/>
                </a:lnTo>
                <a:cubicBezTo>
                  <a:pt x="0" y="114645"/>
                  <a:pt x="114645" y="0"/>
                  <a:pt x="256066" y="0"/>
                </a:cubicBezTo>
                <a:close/>
              </a:path>
            </a:pathLst>
          </a:custGeom>
          <a:solidFill>
            <a:srgbClr val="59546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pt-BR" sz="2800" u="sng" dirty="0">
              <a:solidFill>
                <a:srgbClr val="595460"/>
              </a:solidFill>
            </a:endParaRPr>
          </a:p>
        </p:txBody>
      </p:sp>
      <p:sp>
        <p:nvSpPr>
          <p:cNvPr id="2" name="CaixaDeTexto 1">
            <a:extLst>
              <a:ext uri="{FF2B5EF4-FFF2-40B4-BE49-F238E27FC236}">
                <a16:creationId xmlns:a16="http://schemas.microsoft.com/office/drawing/2014/main" id="{53E7D8A2-C44D-7F1C-52E9-E676BC46C7DE}"/>
              </a:ext>
            </a:extLst>
          </p:cNvPr>
          <p:cNvSpPr txBox="1"/>
          <p:nvPr/>
        </p:nvSpPr>
        <p:spPr>
          <a:xfrm>
            <a:off x="1092609" y="6128028"/>
            <a:ext cx="10006781" cy="646331"/>
          </a:xfrm>
          <a:prstGeom prst="rect">
            <a:avLst/>
          </a:prstGeom>
          <a:noFill/>
        </p:spPr>
        <p:txBody>
          <a:bodyPr wrap="square" rtlCol="0">
            <a:spAutoFit/>
          </a:bodyPr>
          <a:lstStyle/>
          <a:p>
            <a:r>
              <a:rPr lang="pt-BR" sz="1200" dirty="0">
                <a:solidFill>
                  <a:srgbClr val="595460"/>
                </a:solidFill>
              </a:rPr>
              <a:t>OBS: Foi desconsiderado as propriedades que não foram alugadas nenhuma vez durante o período analisado, 679 propriedades não foram alugadas nenhuma vez, o que daria 3.585 o total de propriedades, a receita por propriedade seria $ 35,5 Mil e a taxa de ocupação cai para 49,1%. O valor mediano e a moda seria de R$ 150,0.</a:t>
            </a:r>
          </a:p>
        </p:txBody>
      </p:sp>
    </p:spTree>
    <p:extLst>
      <p:ext uri="{BB962C8B-B14F-4D97-AF65-F5344CB8AC3E}">
        <p14:creationId xmlns:p14="http://schemas.microsoft.com/office/powerpoint/2010/main" val="2584154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AFE67981-079D-4463-B997-67E6CA039B58}"/>
              </a:ext>
            </a:extLst>
          </p:cNvPr>
          <p:cNvSpPr>
            <a:spLocks noGrp="1"/>
          </p:cNvSpPr>
          <p:nvPr>
            <p:ph type="title"/>
          </p:nvPr>
        </p:nvSpPr>
        <p:spPr>
          <a:xfrm>
            <a:off x="1535371" y="1044054"/>
            <a:ext cx="10013709" cy="1030360"/>
          </a:xfrm>
        </p:spPr>
        <p:txBody>
          <a:bodyPr rtlCol="0">
            <a:normAutofit/>
          </a:bodyPr>
          <a:lstStyle/>
          <a:p>
            <a:pPr rtl="0"/>
            <a:r>
              <a:rPr lang="pt-br" dirty="0"/>
              <a:t>Receita Total x Média por Noite</a:t>
            </a:r>
          </a:p>
        </p:txBody>
      </p:sp>
      <p:sp>
        <p:nvSpPr>
          <p:cNvPr id="5" name="Espaço Reservado para o Número do Slide 4">
            <a:extLst>
              <a:ext uri="{FF2B5EF4-FFF2-40B4-BE49-F238E27FC236}">
                <a16:creationId xmlns:a16="http://schemas.microsoft.com/office/drawing/2014/main" id="{EF3BF995-3A96-4426-B458-AE23D8310BF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8</a:t>
            </a:fld>
            <a:endParaRPr lang="en-US" dirty="0"/>
          </a:p>
        </p:txBody>
      </p:sp>
      <p:sp>
        <p:nvSpPr>
          <p:cNvPr id="4" name="CaixaDeTexto 3">
            <a:extLst>
              <a:ext uri="{FF2B5EF4-FFF2-40B4-BE49-F238E27FC236}">
                <a16:creationId xmlns:a16="http://schemas.microsoft.com/office/drawing/2014/main" id="{FB6B186C-435A-9BB7-03DB-A55612F9E21C}"/>
              </a:ext>
            </a:extLst>
          </p:cNvPr>
          <p:cNvSpPr txBox="1"/>
          <p:nvPr/>
        </p:nvSpPr>
        <p:spPr>
          <a:xfrm>
            <a:off x="1052360" y="5961892"/>
            <a:ext cx="10006781" cy="830997"/>
          </a:xfrm>
          <a:prstGeom prst="rect">
            <a:avLst/>
          </a:prstGeom>
          <a:noFill/>
        </p:spPr>
        <p:txBody>
          <a:bodyPr wrap="square" rtlCol="0">
            <a:spAutoFit/>
          </a:bodyPr>
          <a:lstStyle/>
          <a:p>
            <a:r>
              <a:rPr lang="pt-BR" sz="1200" dirty="0">
                <a:solidFill>
                  <a:srgbClr val="595460"/>
                </a:solidFill>
              </a:rPr>
              <a:t>Algumas áreas têm consistentemente valores mais altos, tanto em termos de valor total quanto de valor médio por noite, como Back </a:t>
            </a:r>
            <a:r>
              <a:rPr lang="pt-BR" sz="1200" dirty="0" err="1">
                <a:solidFill>
                  <a:srgbClr val="595460"/>
                </a:solidFill>
              </a:rPr>
              <a:t>Bay</a:t>
            </a:r>
            <a:r>
              <a:rPr lang="pt-BR" sz="1200" dirty="0">
                <a:solidFill>
                  <a:srgbClr val="595460"/>
                </a:solidFill>
              </a:rPr>
              <a:t>, South </a:t>
            </a:r>
            <a:r>
              <a:rPr lang="pt-BR" sz="1200" dirty="0" err="1">
                <a:solidFill>
                  <a:srgbClr val="595460"/>
                </a:solidFill>
              </a:rPr>
              <a:t>End</a:t>
            </a:r>
            <a:r>
              <a:rPr lang="pt-BR" sz="1200" dirty="0">
                <a:solidFill>
                  <a:srgbClr val="595460"/>
                </a:solidFill>
              </a:rPr>
              <a:t> e </a:t>
            </a:r>
            <a:r>
              <a:rPr lang="pt-BR" sz="1200" dirty="0" err="1">
                <a:solidFill>
                  <a:srgbClr val="595460"/>
                </a:solidFill>
              </a:rPr>
              <a:t>Fenway</a:t>
            </a:r>
            <a:r>
              <a:rPr lang="pt-BR" sz="1200" dirty="0">
                <a:solidFill>
                  <a:srgbClr val="595460"/>
                </a:solidFill>
              </a:rPr>
              <a:t>, o que pode indicar uma forte demanda por propriedades nesses locais. Essas 3 áreas ficam uma do lado a outra, do lado do centro de Boston. Essas podem ser áreas procuradas para hospedagem de curto prazo, devido à proximidade de atrações turísticas e facilidade de locomoção. </a:t>
            </a:r>
          </a:p>
        </p:txBody>
      </p:sp>
      <p:pic>
        <p:nvPicPr>
          <p:cNvPr id="3" name="Imagem 2" descr="Gráfico, Histograma&#10;&#10;Descrição gerada automaticamente">
            <a:extLst>
              <a:ext uri="{FF2B5EF4-FFF2-40B4-BE49-F238E27FC236}">
                <a16:creationId xmlns:a16="http://schemas.microsoft.com/office/drawing/2014/main" id="{A9E09D6A-3E28-C6A7-0DF3-FE68F49DEE41}"/>
              </a:ext>
            </a:extLst>
          </p:cNvPr>
          <p:cNvPicPr>
            <a:picLocks noChangeAspect="1"/>
          </p:cNvPicPr>
          <p:nvPr/>
        </p:nvPicPr>
        <p:blipFill>
          <a:blip r:embed="rId2"/>
          <a:stretch>
            <a:fillRect/>
          </a:stretch>
        </p:blipFill>
        <p:spPr>
          <a:xfrm>
            <a:off x="1071650" y="2284954"/>
            <a:ext cx="11120350" cy="3676938"/>
          </a:xfrm>
          <a:prstGeom prst="rect">
            <a:avLst/>
          </a:prstGeom>
        </p:spPr>
      </p:pic>
    </p:spTree>
    <p:extLst>
      <p:ext uri="{BB962C8B-B14F-4D97-AF65-F5344CB8AC3E}">
        <p14:creationId xmlns:p14="http://schemas.microsoft.com/office/powerpoint/2010/main" val="3060527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AFE67981-079D-4463-B997-67E6CA039B58}"/>
              </a:ext>
            </a:extLst>
          </p:cNvPr>
          <p:cNvSpPr>
            <a:spLocks noGrp="1"/>
          </p:cNvSpPr>
          <p:nvPr>
            <p:ph type="title"/>
          </p:nvPr>
        </p:nvSpPr>
        <p:spPr>
          <a:xfrm>
            <a:off x="1535371" y="1044054"/>
            <a:ext cx="10013709" cy="1030360"/>
          </a:xfrm>
        </p:spPr>
        <p:txBody>
          <a:bodyPr rtlCol="0">
            <a:normAutofit/>
          </a:bodyPr>
          <a:lstStyle/>
          <a:p>
            <a:pPr rtl="0"/>
            <a:r>
              <a:rPr lang="pt-br"/>
              <a:t>Propriedades x Anfitriões</a:t>
            </a:r>
            <a:endParaRPr lang="pt-br" dirty="0"/>
          </a:p>
        </p:txBody>
      </p:sp>
      <p:sp>
        <p:nvSpPr>
          <p:cNvPr id="5" name="Espaço Reservado para o Número do Slide 4">
            <a:extLst>
              <a:ext uri="{FF2B5EF4-FFF2-40B4-BE49-F238E27FC236}">
                <a16:creationId xmlns:a16="http://schemas.microsoft.com/office/drawing/2014/main" id="{EF3BF995-3A96-4426-B458-AE23D8310BF0}"/>
              </a:ext>
            </a:extLst>
          </p:cNvPr>
          <p:cNvSpPr>
            <a:spLocks noGrp="1"/>
          </p:cNvSpPr>
          <p:nvPr>
            <p:ph type="sldNum" sz="quarter" idx="12"/>
          </p:nvPr>
        </p:nvSpPr>
        <p:spPr>
          <a:xfrm>
            <a:off x="10569202" y="6309360"/>
            <a:ext cx="979879" cy="457200"/>
          </a:xfrm>
        </p:spPr>
        <p:txBody>
          <a:bodyPr rtlCol="0"/>
          <a:lstStyle/>
          <a:p>
            <a:pPr rtl="0"/>
            <a:fld id="{FAEF9944-A4F6-4C59-AEBD-678D6480B8EA}" type="slidenum">
              <a:rPr lang="en-US" smtClean="0"/>
              <a:pPr rtl="0"/>
              <a:t>9</a:t>
            </a:fld>
            <a:endParaRPr lang="en-US" dirty="0"/>
          </a:p>
        </p:txBody>
      </p:sp>
      <p:sp>
        <p:nvSpPr>
          <p:cNvPr id="4" name="CaixaDeTexto 3">
            <a:extLst>
              <a:ext uri="{FF2B5EF4-FFF2-40B4-BE49-F238E27FC236}">
                <a16:creationId xmlns:a16="http://schemas.microsoft.com/office/drawing/2014/main" id="{FB6B186C-435A-9BB7-03DB-A55612F9E21C}"/>
              </a:ext>
            </a:extLst>
          </p:cNvPr>
          <p:cNvSpPr txBox="1"/>
          <p:nvPr/>
        </p:nvSpPr>
        <p:spPr>
          <a:xfrm>
            <a:off x="1052360" y="5645150"/>
            <a:ext cx="10006781" cy="1200329"/>
          </a:xfrm>
          <a:prstGeom prst="rect">
            <a:avLst/>
          </a:prstGeom>
          <a:noFill/>
        </p:spPr>
        <p:txBody>
          <a:bodyPr wrap="square" rtlCol="0">
            <a:spAutoFit/>
          </a:bodyPr>
          <a:lstStyle/>
          <a:p>
            <a:r>
              <a:rPr lang="pt-BR" sz="1200" dirty="0">
                <a:solidFill>
                  <a:srgbClr val="595460"/>
                </a:solidFill>
              </a:rPr>
              <a:t>Aqui vemos que Jamaica </a:t>
            </a:r>
            <a:r>
              <a:rPr lang="pt-BR" sz="1200" dirty="0" err="1">
                <a:solidFill>
                  <a:srgbClr val="595460"/>
                </a:solidFill>
              </a:rPr>
              <a:t>Plain</a:t>
            </a:r>
            <a:r>
              <a:rPr lang="pt-BR" sz="1200" dirty="0">
                <a:solidFill>
                  <a:srgbClr val="595460"/>
                </a:solidFill>
              </a:rPr>
              <a:t> tem o maior número de propriedades, mas como vimos no gráfico anterior, fica em 4º lugar em gerar receita total e o valor médio por noite abaixo da média. Com isso podemos ver que é uma área com bastante concorrência. Não necessariamente ter mais propriedades vai gerar uma maior receita. </a:t>
            </a:r>
          </a:p>
          <a:p>
            <a:r>
              <a:rPr lang="pt-BR" sz="1200" dirty="0">
                <a:solidFill>
                  <a:srgbClr val="595460"/>
                </a:solidFill>
              </a:rPr>
              <a:t>Também podemos observar um padrão onde em quase todas as áreas os anfitriões possuem mais de um imóvel. Esse gráfico pode ajudar na hora de escolher uma área e ver se ela seria bom indicativo se a concorrência não está muito alta, o mercado saturado, e quais áreas podemos ter um crescimento futuro. </a:t>
            </a:r>
          </a:p>
        </p:txBody>
      </p:sp>
      <p:pic>
        <p:nvPicPr>
          <p:cNvPr id="8" name="Imagem 7" descr="Gráfico, Gráfico de barras&#10;&#10;Descrição gerada automaticamente">
            <a:extLst>
              <a:ext uri="{FF2B5EF4-FFF2-40B4-BE49-F238E27FC236}">
                <a16:creationId xmlns:a16="http://schemas.microsoft.com/office/drawing/2014/main" id="{88586CA1-DD0B-B470-1BDB-81BE076CE0C4}"/>
              </a:ext>
            </a:extLst>
          </p:cNvPr>
          <p:cNvPicPr>
            <a:picLocks noChangeAspect="1"/>
          </p:cNvPicPr>
          <p:nvPr/>
        </p:nvPicPr>
        <p:blipFill>
          <a:blip r:embed="rId2"/>
          <a:stretch>
            <a:fillRect/>
          </a:stretch>
        </p:blipFill>
        <p:spPr>
          <a:xfrm>
            <a:off x="1073867" y="2247018"/>
            <a:ext cx="9323746" cy="3420707"/>
          </a:xfrm>
          <a:prstGeom prst="rect">
            <a:avLst/>
          </a:prstGeom>
        </p:spPr>
      </p:pic>
    </p:spTree>
    <p:extLst>
      <p:ext uri="{BB962C8B-B14F-4D97-AF65-F5344CB8AC3E}">
        <p14:creationId xmlns:p14="http://schemas.microsoft.com/office/powerpoint/2010/main" val="2903449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B374A7-2E79-4FEF-822D-2492B9AD907B}">
  <ds:schemaRefs>
    <ds:schemaRef ds:uri="16c05727-aa75-4e4a-9b5f-8a80a1165891"/>
    <ds:schemaRef ds:uri="http://schemas.microsoft.com/office/2006/metadata/properties"/>
    <ds:schemaRef ds:uri="230e9df3-be65-4c73-a93b-d1236ebd677e"/>
    <ds:schemaRef ds:uri="71af3243-3dd4-4a8d-8c0d-dd76da1f02a5"/>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schemas.microsoft.com/sharepoint/v3"/>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C093A0A0-A69C-47FE-9FE5-21F06181BF4F}">
  <ds:schemaRefs>
    <ds:schemaRef ds:uri="http://schemas.microsoft.com/sharepoint/v3/contenttype/forms"/>
  </ds:schemaRefs>
</ds:datastoreItem>
</file>

<file path=customXml/itemProps3.xml><?xml version="1.0" encoding="utf-8"?>
<ds:datastoreItem xmlns:ds="http://schemas.openxmlformats.org/officeDocument/2006/customXml" ds:itemID="{DA6507DE-E02C-4320-873D-704EA2AB6C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Ion Boardroom</Template>
  <TotalTime>0</TotalTime>
  <Words>3814</Words>
  <Application>Microsoft Office PowerPoint</Application>
  <PresentationFormat>Widescreen</PresentationFormat>
  <Paragraphs>303</Paragraphs>
  <Slides>56</Slides>
  <Notes>26</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56</vt:i4>
      </vt:variant>
    </vt:vector>
  </HeadingPairs>
  <TitlesOfParts>
    <vt:vector size="61" baseType="lpstr">
      <vt:lpstr>Meiryo</vt:lpstr>
      <vt:lpstr>Arial</vt:lpstr>
      <vt:lpstr>Calibri</vt:lpstr>
      <vt:lpstr>Corbel</vt:lpstr>
      <vt:lpstr>ShojiVTI</vt:lpstr>
      <vt:lpstr>Análise para investimento em propriedades do airbnb em Boston-ma</vt:lpstr>
      <vt:lpstr>Fonte de Dados</vt:lpstr>
      <vt:lpstr>Detalhes sobre a cidade de Boston</vt:lpstr>
      <vt:lpstr>Detalhes sobre Boston</vt:lpstr>
      <vt:lpstr>O que fazer em Boston</vt:lpstr>
      <vt:lpstr>Análise Geral</vt:lpstr>
      <vt:lpstr>Insights gerais</vt:lpstr>
      <vt:lpstr>Receita Total x Média por Noite</vt:lpstr>
      <vt:lpstr>Propriedades x Anfitriões</vt:lpstr>
      <vt:lpstr>Taxa de ocupação x Reservas</vt:lpstr>
      <vt:lpstr>SazONALIDADE</vt:lpstr>
      <vt:lpstr>Linha do Tempo</vt:lpstr>
      <vt:lpstr>Linha do Tempo</vt:lpstr>
      <vt:lpstr>Linha do Tempo</vt:lpstr>
      <vt:lpstr>Propriedades</vt:lpstr>
      <vt:lpstr>Número x tipo de propriedades</vt:lpstr>
      <vt:lpstr>Tipo de propriedades por área</vt:lpstr>
      <vt:lpstr>Tipos de quarto</vt:lpstr>
      <vt:lpstr>Anfitriões</vt:lpstr>
      <vt:lpstr>Kara tem uma grande quantidade de propriedades, mas uma taxa de ocupação relativamente baixa, o que sugere que há espaço para otimizar a taxa de ocupação para aumentar a receita. Seamless tem receita média por propriedade é de $117 Mil, o que é significativamente maior do que a de Kara, indicando uma gestão eficiente das propriedades e alta demanda na área de Back Bay. Stay Alfred possui uma alta taxa de ocupação e uma receita média por propriedade impressionante, gerenciando as propriedades de alta qualidade e bem localizadas.</vt:lpstr>
      <vt:lpstr>Insights sobre os anfitriões</vt:lpstr>
      <vt:lpstr>Recomendações Melhores áreas</vt:lpstr>
      <vt:lpstr>TOP 3 ÁREAS COM MAIOR RECEITA TOTAL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TOP 3 ÁREAS COM:  maior receita média por noite maior receita media por propriedade Menor número de propriedades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TOP 3 ÁREAS com CRESCIMENTO FUTURO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Recomendações finais</vt:lpstr>
      <vt:lpstr>Recomendações Finais</vt:lpstr>
      <vt:lpstr>Referências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2021-01-27T10:29:50Z</dcterms:created>
  <dcterms:modified xsi:type="dcterms:W3CDTF">2024-04-08T01:28:37Z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